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341" r:id="rId4"/>
    <p:sldId id="259" r:id="rId5"/>
    <p:sldId id="260" r:id="rId6"/>
    <p:sldId id="262" r:id="rId7"/>
    <p:sldId id="261" r:id="rId8"/>
    <p:sldId id="263" r:id="rId9"/>
    <p:sldId id="269" r:id="rId10"/>
    <p:sldId id="264" r:id="rId11"/>
    <p:sldId id="265" r:id="rId12"/>
    <p:sldId id="266" r:id="rId13"/>
    <p:sldId id="267" r:id="rId14"/>
    <p:sldId id="268" r:id="rId15"/>
    <p:sldId id="270" r:id="rId16"/>
    <p:sldId id="271" r:id="rId17"/>
    <p:sldId id="272" r:id="rId18"/>
    <p:sldId id="342" r:id="rId19"/>
    <p:sldId id="273" r:id="rId20"/>
    <p:sldId id="276" r:id="rId21"/>
    <p:sldId id="277" r:id="rId22"/>
    <p:sldId id="278" r:id="rId23"/>
    <p:sldId id="279" r:id="rId24"/>
    <p:sldId id="275" r:id="rId25"/>
    <p:sldId id="280" r:id="rId26"/>
    <p:sldId id="281" r:id="rId27"/>
    <p:sldId id="311" r:id="rId28"/>
    <p:sldId id="282" r:id="rId29"/>
    <p:sldId id="283" r:id="rId30"/>
    <p:sldId id="284" r:id="rId31"/>
    <p:sldId id="343" r:id="rId32"/>
    <p:sldId id="344" r:id="rId33"/>
    <p:sldId id="339" r:id="rId34"/>
    <p:sldId id="340" r:id="rId35"/>
    <p:sldId id="335" r:id="rId36"/>
    <p:sldId id="285" r:id="rId37"/>
    <p:sldId id="312" r:id="rId38"/>
    <p:sldId id="286" r:id="rId39"/>
    <p:sldId id="313" r:id="rId40"/>
    <p:sldId id="287" r:id="rId41"/>
    <p:sldId id="325" r:id="rId42"/>
    <p:sldId id="288" r:id="rId43"/>
    <p:sldId id="324" r:id="rId44"/>
    <p:sldId id="289" r:id="rId45"/>
    <p:sldId id="314" r:id="rId46"/>
    <p:sldId id="336" r:id="rId47"/>
    <p:sldId id="290" r:id="rId48"/>
    <p:sldId id="315" r:id="rId49"/>
    <p:sldId id="350" r:id="rId50"/>
    <p:sldId id="316" r:id="rId51"/>
    <p:sldId id="293" r:id="rId52"/>
    <p:sldId id="294" r:id="rId53"/>
    <p:sldId id="331" r:id="rId54"/>
    <p:sldId id="354" r:id="rId55"/>
    <p:sldId id="292" r:id="rId56"/>
    <p:sldId id="317" r:id="rId57"/>
    <p:sldId id="337" r:id="rId58"/>
    <p:sldId id="300" r:id="rId59"/>
    <p:sldId id="319" r:id="rId60"/>
    <p:sldId id="310" r:id="rId61"/>
    <p:sldId id="351" r:id="rId62"/>
    <p:sldId id="298" r:id="rId63"/>
    <p:sldId id="355" r:id="rId64"/>
    <p:sldId id="299" r:id="rId65"/>
    <p:sldId id="326" r:id="rId66"/>
    <p:sldId id="353" r:id="rId67"/>
    <p:sldId id="352" r:id="rId68"/>
    <p:sldId id="356" r:id="rId69"/>
    <p:sldId id="357" r:id="rId70"/>
    <p:sldId id="338" r:id="rId71"/>
    <p:sldId id="296" r:id="rId72"/>
    <p:sldId id="334" r:id="rId73"/>
    <p:sldId id="359" r:id="rId74"/>
    <p:sldId id="358" r:id="rId75"/>
    <p:sldId id="361" r:id="rId76"/>
    <p:sldId id="360" r:id="rId77"/>
    <p:sldId id="363" r:id="rId78"/>
    <p:sldId id="362" r:id="rId79"/>
    <p:sldId id="365" r:id="rId80"/>
    <p:sldId id="364" r:id="rId81"/>
    <p:sldId id="367" r:id="rId82"/>
    <p:sldId id="366" r:id="rId83"/>
    <p:sldId id="348" r:id="rId84"/>
    <p:sldId id="306" r:id="rId85"/>
    <p:sldId id="333" r:id="rId86"/>
    <p:sldId id="347" r:id="rId87"/>
    <p:sldId id="307" r:id="rId88"/>
    <p:sldId id="346" r:id="rId89"/>
    <p:sldId id="308" r:id="rId90"/>
    <p:sldId id="30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C9610-1CC3-D9F9-89BC-368A2F098D61}" v="10" dt="2023-02-28T02:34:32.653"/>
    <p1510:client id="{0C19B5EF-7914-7F9F-C683-29E7F4020BA5}" v="742" dt="2023-02-28T06:43:52.123"/>
    <p1510:client id="{0D431D39-63BD-736E-C458-EA5ADCA7A242}" v="406" dt="2023-02-26T06:03:58.863"/>
    <p1510:client id="{1057A0B9-0807-2124-72D0-34FB1FFA7DBF}" v="767" dt="2023-03-06T15:19:38.521"/>
    <p1510:client id="{20D1D150-13AC-294D-CC92-CDD9790AADB0}" v="27" dt="2023-02-28T01:24:41.855"/>
    <p1510:client id="{317404E1-CAA0-5C18-3D8D-8220F0591C69}" v="1330" dt="2023-02-27T22:19:41.271"/>
    <p1510:client id="{318782E5-786F-FF49-E4D0-F770B6605CCC}" v="27" dt="2023-02-27T15:26:05.309"/>
    <p1510:client id="{3E643DD6-F0F6-16A9-1153-DA7E005F0638}" v="224" dt="2023-02-24T06:40:32.621"/>
    <p1510:client id="{5A605935-5C6C-B61D-CD83-687138DF0D69}" v="2371" dt="2023-02-28T06:08:57.128"/>
    <p1510:client id="{672A89A1-F5E9-2DB5-1DED-B9EB1FFFA132}" v="4" dt="2023-02-26T19:26:50.120"/>
    <p1510:client id="{698EEDC2-8608-08DA-A894-B5BBF38D5CEE}" v="2" dt="2023-02-25T16:24:02.126"/>
    <p1510:client id="{70F6BCC3-C003-324F-A155-2AEF6653AC8E}" v="159" dt="2023-02-27T22:47:22.589"/>
    <p1510:client id="{7C3883F0-134E-D290-1497-8D2F663E0BBA}" v="133" dt="2023-02-28T11:21:27.834"/>
    <p1510:client id="{82D9A980-1DAF-13A6-1AF6-A11373EFFCDB}" v="310" dt="2023-02-27T18:20:35.883"/>
    <p1510:client id="{8FF59BFD-E05B-17AD-4506-5ECA5D873435}" v="3" dt="2023-03-02T21:43:23.191"/>
    <p1510:client id="{923FFC63-5DEE-38EA-F63F-232829A0F787}" v="278" dt="2023-02-28T17:02:25.073"/>
    <p1510:client id="{BB94743E-CCC0-BBC7-AD96-E362636AEBD2}" v="1547" dt="2023-02-26T18:33:20.953"/>
    <p1510:client id="{DB78AB3F-577C-A861-8711-46AE34B76B74}" v="166" dt="2023-02-26T04:13:25.571"/>
    <p1510:client id="{DF750849-3259-972D-371D-77CEEF7C382D}" v="23" dt="2023-03-03T07:42:14.779"/>
    <p1510:client id="{E013CB0F-8D5C-0481-A99A-DBC8A4149D2B}" v="777" dt="2023-03-06T15:35:36.047"/>
    <p1510:client id="{EE977446-1CEA-1D39-6120-5CA53ABDC41E}" v="1244" dt="2023-02-28T01:22:13.667"/>
    <p1510:client id="{F06C7E22-93C4-4AB5-8B66-32780EE80632}" v="66" dt="2023-02-26T15:52:07.201"/>
    <p1510:client id="{FDEF3DBF-9D1D-173E-6D9F-7294A685FF40}" v="3037" dt="2023-02-27T19:43:05.0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065BE7-4974-4823-AB7C-03DE5CB86C19}" type="doc">
      <dgm:prSet loTypeId="urn:microsoft.com/office/officeart/2005/8/layout/process2" loCatId="process" qsTypeId="urn:microsoft.com/office/officeart/2005/8/quickstyle/simple1" qsCatId="simple" csTypeId="urn:microsoft.com/office/officeart/2005/8/colors/colorful1" csCatId="colorful" phldr="1"/>
      <dgm:spPr/>
    </dgm:pt>
    <dgm:pt modelId="{F162520F-6D0F-4E5A-A6C1-71BED9CE348C}">
      <dgm:prSet phldrT="[Text]" phldr="0"/>
      <dgm:spPr/>
      <dgm:t>
        <a:bodyPr/>
        <a:lstStyle/>
        <a:p>
          <a:r>
            <a:rPr lang="en-US">
              <a:latin typeface="Calibri Light" panose="020F0302020204030204"/>
            </a:rPr>
            <a:t>Layout</a:t>
          </a:r>
          <a:endParaRPr lang="en-US"/>
        </a:p>
      </dgm:t>
    </dgm:pt>
    <dgm:pt modelId="{A49D0729-0AD8-47B2-B3A0-778F14B8B7EA}" type="parTrans" cxnId="{DEC3EDD4-6AA5-499A-8900-4D04355CE247}">
      <dgm:prSet/>
      <dgm:spPr/>
    </dgm:pt>
    <dgm:pt modelId="{6FD92B74-7CB9-4B12-AC57-84CA1E427293}" type="sibTrans" cxnId="{DEC3EDD4-6AA5-499A-8900-4D04355CE247}">
      <dgm:prSet/>
      <dgm:spPr/>
      <dgm:t>
        <a:bodyPr/>
        <a:lstStyle/>
        <a:p>
          <a:endParaRPr lang="en-US"/>
        </a:p>
      </dgm:t>
    </dgm:pt>
    <dgm:pt modelId="{6F874B77-C4B0-4F22-B8EF-C42CC90C9BB3}">
      <dgm:prSet phldrT="[Text]" phldr="0"/>
      <dgm:spPr/>
      <dgm:t>
        <a:bodyPr/>
        <a:lstStyle/>
        <a:p>
          <a:pPr rtl="0"/>
          <a:r>
            <a:rPr lang="en-US">
              <a:latin typeface="Calibri Light" panose="020F0302020204030204"/>
            </a:rPr>
            <a:t>Fittings and features</a:t>
          </a:r>
          <a:endParaRPr lang="en-US"/>
        </a:p>
      </dgm:t>
    </dgm:pt>
    <dgm:pt modelId="{AD98014E-945A-4F71-B6A5-B077C35715A0}" type="parTrans" cxnId="{5AC0D0EB-9475-4B7D-B053-E810EBC49E1F}">
      <dgm:prSet/>
      <dgm:spPr/>
    </dgm:pt>
    <dgm:pt modelId="{ADA0C82D-8F4B-4127-9CBD-FE0181874E6A}" type="sibTrans" cxnId="{5AC0D0EB-9475-4B7D-B053-E810EBC49E1F}">
      <dgm:prSet/>
      <dgm:spPr/>
      <dgm:t>
        <a:bodyPr/>
        <a:lstStyle/>
        <a:p>
          <a:endParaRPr lang="en-US"/>
        </a:p>
      </dgm:t>
    </dgm:pt>
    <dgm:pt modelId="{EBB8FFC8-1C6B-41BE-9E6C-FE5090489392}">
      <dgm:prSet phldrT="[Text]" phldr="0"/>
      <dgm:spPr/>
      <dgm:t>
        <a:bodyPr/>
        <a:lstStyle/>
        <a:p>
          <a:pPr rtl="0"/>
          <a:r>
            <a:rPr lang="en-US">
              <a:latin typeface="Calibri Light" panose="020F0302020204030204"/>
            </a:rPr>
            <a:t>Conduit </a:t>
          </a:r>
          <a:endParaRPr lang="en-US"/>
        </a:p>
      </dgm:t>
    </dgm:pt>
    <dgm:pt modelId="{8C13D661-DA63-4F98-9E9C-59DFFDBB1FF7}" type="parTrans" cxnId="{E22C4993-7F80-4B63-AD98-7A37728459F5}">
      <dgm:prSet/>
      <dgm:spPr/>
    </dgm:pt>
    <dgm:pt modelId="{E242F9D3-2B2A-4140-9CCA-0D53735EF70E}" type="sibTrans" cxnId="{E22C4993-7F80-4B63-AD98-7A37728459F5}">
      <dgm:prSet/>
      <dgm:spPr/>
      <dgm:t>
        <a:bodyPr/>
        <a:lstStyle/>
        <a:p>
          <a:endParaRPr lang="en-US"/>
        </a:p>
      </dgm:t>
    </dgm:pt>
    <dgm:pt modelId="{72BD2500-5786-4CC4-A215-207FFBF4D4D2}">
      <dgm:prSet phldr="0"/>
      <dgm:spPr/>
      <dgm:t>
        <a:bodyPr/>
        <a:lstStyle/>
        <a:p>
          <a:pPr rtl="0"/>
          <a:r>
            <a:rPr lang="en-US">
              <a:latin typeface="Calibri Light" panose="020F0302020204030204"/>
            </a:rPr>
            <a:t>Circuit diagrams</a:t>
          </a:r>
        </a:p>
      </dgm:t>
    </dgm:pt>
    <dgm:pt modelId="{B669950D-BECC-4DA4-9817-5DDC33B747F2}" type="parTrans" cxnId="{F426B143-9CC8-4859-B5F2-99DADB7F3534}">
      <dgm:prSet/>
      <dgm:spPr/>
    </dgm:pt>
    <dgm:pt modelId="{13AA6CBE-C23B-4CBA-9A5A-5B7D4949C438}" type="sibTrans" cxnId="{F426B143-9CC8-4859-B5F2-99DADB7F3534}">
      <dgm:prSet/>
      <dgm:spPr/>
      <dgm:t>
        <a:bodyPr/>
        <a:lstStyle/>
        <a:p>
          <a:endParaRPr lang="en-US"/>
        </a:p>
      </dgm:t>
    </dgm:pt>
    <dgm:pt modelId="{4CE52F29-F98A-4567-85F1-BBABF2D20AB2}">
      <dgm:prSet phldr="0"/>
      <dgm:spPr/>
      <dgm:t>
        <a:bodyPr/>
        <a:lstStyle/>
        <a:p>
          <a:pPr rtl="0"/>
          <a:r>
            <a:rPr lang="en-US">
              <a:latin typeface="Calibri Light" panose="020F0302020204030204"/>
            </a:rPr>
            <a:t>Power Distribution &amp;   substation</a:t>
          </a:r>
        </a:p>
      </dgm:t>
    </dgm:pt>
    <dgm:pt modelId="{B60EC95B-86B0-4D41-9B3D-4F2961BF4C0D}" type="parTrans" cxnId="{DBFA8B30-9604-4DCE-8553-D861A7C1DBE0}">
      <dgm:prSet/>
      <dgm:spPr/>
    </dgm:pt>
    <dgm:pt modelId="{1B2AAEB6-34F0-4FFC-956D-DF9FAC34A31B}" type="sibTrans" cxnId="{DBFA8B30-9604-4DCE-8553-D861A7C1DBE0}">
      <dgm:prSet/>
      <dgm:spPr/>
      <dgm:t>
        <a:bodyPr/>
        <a:lstStyle/>
        <a:p>
          <a:endParaRPr lang="en-US"/>
        </a:p>
      </dgm:t>
    </dgm:pt>
    <dgm:pt modelId="{0D35B373-BFD3-4DE6-9766-48565B78B7A3}" type="pres">
      <dgm:prSet presAssocID="{87065BE7-4974-4823-AB7C-03DE5CB86C19}" presName="linearFlow" presStyleCnt="0">
        <dgm:presLayoutVars>
          <dgm:resizeHandles val="exact"/>
        </dgm:presLayoutVars>
      </dgm:prSet>
      <dgm:spPr/>
    </dgm:pt>
    <dgm:pt modelId="{27955F65-AFA8-4DF9-BED9-46E20E10CA10}" type="pres">
      <dgm:prSet presAssocID="{F162520F-6D0F-4E5A-A6C1-71BED9CE348C}" presName="node" presStyleLbl="node1" presStyleIdx="0" presStyleCnt="5">
        <dgm:presLayoutVars>
          <dgm:bulletEnabled val="1"/>
        </dgm:presLayoutVars>
      </dgm:prSet>
      <dgm:spPr/>
    </dgm:pt>
    <dgm:pt modelId="{5CB561CF-0B28-4044-885C-45C44E3F2222}" type="pres">
      <dgm:prSet presAssocID="{6FD92B74-7CB9-4B12-AC57-84CA1E427293}" presName="sibTrans" presStyleLbl="sibTrans2D1" presStyleIdx="0" presStyleCnt="4"/>
      <dgm:spPr/>
    </dgm:pt>
    <dgm:pt modelId="{0877FF66-78D6-4D3A-837E-3321C8D64DB8}" type="pres">
      <dgm:prSet presAssocID="{6FD92B74-7CB9-4B12-AC57-84CA1E427293}" presName="connectorText" presStyleLbl="sibTrans2D1" presStyleIdx="0" presStyleCnt="4"/>
      <dgm:spPr/>
    </dgm:pt>
    <dgm:pt modelId="{0788596B-F3B0-4E28-B237-2F56C0038F98}" type="pres">
      <dgm:prSet presAssocID="{6F874B77-C4B0-4F22-B8EF-C42CC90C9BB3}" presName="node" presStyleLbl="node1" presStyleIdx="1" presStyleCnt="5">
        <dgm:presLayoutVars>
          <dgm:bulletEnabled val="1"/>
        </dgm:presLayoutVars>
      </dgm:prSet>
      <dgm:spPr/>
    </dgm:pt>
    <dgm:pt modelId="{1CFE5597-51C4-4480-AB53-0E3B9649DA43}" type="pres">
      <dgm:prSet presAssocID="{ADA0C82D-8F4B-4127-9CBD-FE0181874E6A}" presName="sibTrans" presStyleLbl="sibTrans2D1" presStyleIdx="1" presStyleCnt="4"/>
      <dgm:spPr/>
    </dgm:pt>
    <dgm:pt modelId="{E5195B8A-D6EA-45B4-9C6D-6320470920BB}" type="pres">
      <dgm:prSet presAssocID="{ADA0C82D-8F4B-4127-9CBD-FE0181874E6A}" presName="connectorText" presStyleLbl="sibTrans2D1" presStyleIdx="1" presStyleCnt="4"/>
      <dgm:spPr/>
    </dgm:pt>
    <dgm:pt modelId="{E3799D36-CC47-4A3E-8932-E6A46FE4A727}" type="pres">
      <dgm:prSet presAssocID="{EBB8FFC8-1C6B-41BE-9E6C-FE5090489392}" presName="node" presStyleLbl="node1" presStyleIdx="2" presStyleCnt="5">
        <dgm:presLayoutVars>
          <dgm:bulletEnabled val="1"/>
        </dgm:presLayoutVars>
      </dgm:prSet>
      <dgm:spPr/>
    </dgm:pt>
    <dgm:pt modelId="{E70545A3-F3D3-40A7-8AC0-BCBE3B62ABC0}" type="pres">
      <dgm:prSet presAssocID="{E242F9D3-2B2A-4140-9CCA-0D53735EF70E}" presName="sibTrans" presStyleLbl="sibTrans2D1" presStyleIdx="2" presStyleCnt="4"/>
      <dgm:spPr/>
    </dgm:pt>
    <dgm:pt modelId="{F0197707-43B3-4C20-9E3B-50D605B149D4}" type="pres">
      <dgm:prSet presAssocID="{E242F9D3-2B2A-4140-9CCA-0D53735EF70E}" presName="connectorText" presStyleLbl="sibTrans2D1" presStyleIdx="2" presStyleCnt="4"/>
      <dgm:spPr/>
    </dgm:pt>
    <dgm:pt modelId="{AB4F304D-3692-48CC-94DF-053DE0C2A2F8}" type="pres">
      <dgm:prSet presAssocID="{72BD2500-5786-4CC4-A215-207FFBF4D4D2}" presName="node" presStyleLbl="node1" presStyleIdx="3" presStyleCnt="5">
        <dgm:presLayoutVars>
          <dgm:bulletEnabled val="1"/>
        </dgm:presLayoutVars>
      </dgm:prSet>
      <dgm:spPr/>
    </dgm:pt>
    <dgm:pt modelId="{2C928865-9DAB-4486-AB23-67A7B2EAA9E3}" type="pres">
      <dgm:prSet presAssocID="{13AA6CBE-C23B-4CBA-9A5A-5B7D4949C438}" presName="sibTrans" presStyleLbl="sibTrans2D1" presStyleIdx="3" presStyleCnt="4"/>
      <dgm:spPr/>
    </dgm:pt>
    <dgm:pt modelId="{E2C25F0D-12D8-4251-BC1E-1407BF2D8308}" type="pres">
      <dgm:prSet presAssocID="{13AA6CBE-C23B-4CBA-9A5A-5B7D4949C438}" presName="connectorText" presStyleLbl="sibTrans2D1" presStyleIdx="3" presStyleCnt="4"/>
      <dgm:spPr/>
    </dgm:pt>
    <dgm:pt modelId="{6273DBB6-74F0-4DA2-8960-6DF6E7D8619F}" type="pres">
      <dgm:prSet presAssocID="{4CE52F29-F98A-4567-85F1-BBABF2D20AB2}" presName="node" presStyleLbl="node1" presStyleIdx="4" presStyleCnt="5">
        <dgm:presLayoutVars>
          <dgm:bulletEnabled val="1"/>
        </dgm:presLayoutVars>
      </dgm:prSet>
      <dgm:spPr/>
    </dgm:pt>
  </dgm:ptLst>
  <dgm:cxnLst>
    <dgm:cxn modelId="{BDF78B25-CC75-4824-AA1A-F44AD1C83EDA}" type="presOf" srcId="{6FD92B74-7CB9-4B12-AC57-84CA1E427293}" destId="{5CB561CF-0B28-4044-885C-45C44E3F2222}" srcOrd="0" destOrd="0" presId="urn:microsoft.com/office/officeart/2005/8/layout/process2"/>
    <dgm:cxn modelId="{9D61F82B-B9CC-4552-B3EE-CBA95A66C2A1}" type="presOf" srcId="{87065BE7-4974-4823-AB7C-03DE5CB86C19}" destId="{0D35B373-BFD3-4DE6-9766-48565B78B7A3}" srcOrd="0" destOrd="0" presId="urn:microsoft.com/office/officeart/2005/8/layout/process2"/>
    <dgm:cxn modelId="{91B82B2D-3809-4DE5-AE70-359A75DAA3E7}" type="presOf" srcId="{13AA6CBE-C23B-4CBA-9A5A-5B7D4949C438}" destId="{2C928865-9DAB-4486-AB23-67A7B2EAA9E3}" srcOrd="0" destOrd="0" presId="urn:microsoft.com/office/officeart/2005/8/layout/process2"/>
    <dgm:cxn modelId="{DBFA8B30-9604-4DCE-8553-D861A7C1DBE0}" srcId="{87065BE7-4974-4823-AB7C-03DE5CB86C19}" destId="{4CE52F29-F98A-4567-85F1-BBABF2D20AB2}" srcOrd="4" destOrd="0" parTransId="{B60EC95B-86B0-4D41-9B3D-4F2961BF4C0D}" sibTransId="{1B2AAEB6-34F0-4FFC-956D-DF9FAC34A31B}"/>
    <dgm:cxn modelId="{F426B143-9CC8-4859-B5F2-99DADB7F3534}" srcId="{87065BE7-4974-4823-AB7C-03DE5CB86C19}" destId="{72BD2500-5786-4CC4-A215-207FFBF4D4D2}" srcOrd="3" destOrd="0" parTransId="{B669950D-BECC-4DA4-9817-5DDC33B747F2}" sibTransId="{13AA6CBE-C23B-4CBA-9A5A-5B7D4949C438}"/>
    <dgm:cxn modelId="{F1EA4B47-E79D-4F5F-A427-C913F89CD925}" type="presOf" srcId="{ADA0C82D-8F4B-4127-9CBD-FE0181874E6A}" destId="{E5195B8A-D6EA-45B4-9C6D-6320470920BB}" srcOrd="1" destOrd="0" presId="urn:microsoft.com/office/officeart/2005/8/layout/process2"/>
    <dgm:cxn modelId="{62658276-3409-424F-A9E5-94290FDB49A3}" type="presOf" srcId="{6FD92B74-7CB9-4B12-AC57-84CA1E427293}" destId="{0877FF66-78D6-4D3A-837E-3321C8D64DB8}" srcOrd="1" destOrd="0" presId="urn:microsoft.com/office/officeart/2005/8/layout/process2"/>
    <dgm:cxn modelId="{02163883-D3FB-43F4-B52B-78FFC7958D55}" type="presOf" srcId="{EBB8FFC8-1C6B-41BE-9E6C-FE5090489392}" destId="{E3799D36-CC47-4A3E-8932-E6A46FE4A727}" srcOrd="0" destOrd="0" presId="urn:microsoft.com/office/officeart/2005/8/layout/process2"/>
    <dgm:cxn modelId="{DAAFF88B-E99B-4783-9A41-B592D6229033}" type="presOf" srcId="{72BD2500-5786-4CC4-A215-207FFBF4D4D2}" destId="{AB4F304D-3692-48CC-94DF-053DE0C2A2F8}" srcOrd="0" destOrd="0" presId="urn:microsoft.com/office/officeart/2005/8/layout/process2"/>
    <dgm:cxn modelId="{C15DD391-B4C9-4D31-9A3B-3844E8C199D7}" type="presOf" srcId="{ADA0C82D-8F4B-4127-9CBD-FE0181874E6A}" destId="{1CFE5597-51C4-4480-AB53-0E3B9649DA43}" srcOrd="0" destOrd="0" presId="urn:microsoft.com/office/officeart/2005/8/layout/process2"/>
    <dgm:cxn modelId="{E22C4993-7F80-4B63-AD98-7A37728459F5}" srcId="{87065BE7-4974-4823-AB7C-03DE5CB86C19}" destId="{EBB8FFC8-1C6B-41BE-9E6C-FE5090489392}" srcOrd="2" destOrd="0" parTransId="{8C13D661-DA63-4F98-9E9C-59DFFDBB1FF7}" sibTransId="{E242F9D3-2B2A-4140-9CCA-0D53735EF70E}"/>
    <dgm:cxn modelId="{E6D76199-42D3-4452-B75B-CC50545B779E}" type="presOf" srcId="{F162520F-6D0F-4E5A-A6C1-71BED9CE348C}" destId="{27955F65-AFA8-4DF9-BED9-46E20E10CA10}" srcOrd="0" destOrd="0" presId="urn:microsoft.com/office/officeart/2005/8/layout/process2"/>
    <dgm:cxn modelId="{02580EC5-E869-400C-AA46-431196EFCA63}" type="presOf" srcId="{6F874B77-C4B0-4F22-B8EF-C42CC90C9BB3}" destId="{0788596B-F3B0-4E28-B237-2F56C0038F98}" srcOrd="0" destOrd="0" presId="urn:microsoft.com/office/officeart/2005/8/layout/process2"/>
    <dgm:cxn modelId="{DEC3EDD4-6AA5-499A-8900-4D04355CE247}" srcId="{87065BE7-4974-4823-AB7C-03DE5CB86C19}" destId="{F162520F-6D0F-4E5A-A6C1-71BED9CE348C}" srcOrd="0" destOrd="0" parTransId="{A49D0729-0AD8-47B2-B3A0-778F14B8B7EA}" sibTransId="{6FD92B74-7CB9-4B12-AC57-84CA1E427293}"/>
    <dgm:cxn modelId="{FC9AA1D6-ABC1-47FB-8AD2-84562FDECC1D}" type="presOf" srcId="{E242F9D3-2B2A-4140-9CCA-0D53735EF70E}" destId="{F0197707-43B3-4C20-9E3B-50D605B149D4}" srcOrd="1" destOrd="0" presId="urn:microsoft.com/office/officeart/2005/8/layout/process2"/>
    <dgm:cxn modelId="{5AC0D0EB-9475-4B7D-B053-E810EBC49E1F}" srcId="{87065BE7-4974-4823-AB7C-03DE5CB86C19}" destId="{6F874B77-C4B0-4F22-B8EF-C42CC90C9BB3}" srcOrd="1" destOrd="0" parTransId="{AD98014E-945A-4F71-B6A5-B077C35715A0}" sibTransId="{ADA0C82D-8F4B-4127-9CBD-FE0181874E6A}"/>
    <dgm:cxn modelId="{312F52F4-57E0-4CC2-A4CB-61AB1ABE98A5}" type="presOf" srcId="{4CE52F29-F98A-4567-85F1-BBABF2D20AB2}" destId="{6273DBB6-74F0-4DA2-8960-6DF6E7D8619F}" srcOrd="0" destOrd="0" presId="urn:microsoft.com/office/officeart/2005/8/layout/process2"/>
    <dgm:cxn modelId="{172051F5-205C-42F4-995C-2A63D85BC10D}" type="presOf" srcId="{13AA6CBE-C23B-4CBA-9A5A-5B7D4949C438}" destId="{E2C25F0D-12D8-4251-BC1E-1407BF2D8308}" srcOrd="1" destOrd="0" presId="urn:microsoft.com/office/officeart/2005/8/layout/process2"/>
    <dgm:cxn modelId="{A3A932F8-BDB6-4419-BD61-9AD0B1FB9707}" type="presOf" srcId="{E242F9D3-2B2A-4140-9CCA-0D53735EF70E}" destId="{E70545A3-F3D3-40A7-8AC0-BCBE3B62ABC0}" srcOrd="0" destOrd="0" presId="urn:microsoft.com/office/officeart/2005/8/layout/process2"/>
    <dgm:cxn modelId="{02344031-5368-481A-B896-DBC47978DA90}" type="presParOf" srcId="{0D35B373-BFD3-4DE6-9766-48565B78B7A3}" destId="{27955F65-AFA8-4DF9-BED9-46E20E10CA10}" srcOrd="0" destOrd="0" presId="urn:microsoft.com/office/officeart/2005/8/layout/process2"/>
    <dgm:cxn modelId="{26BAD773-C362-4B2F-9A5C-63523D109F96}" type="presParOf" srcId="{0D35B373-BFD3-4DE6-9766-48565B78B7A3}" destId="{5CB561CF-0B28-4044-885C-45C44E3F2222}" srcOrd="1" destOrd="0" presId="urn:microsoft.com/office/officeart/2005/8/layout/process2"/>
    <dgm:cxn modelId="{25DCC09F-2B71-4C5F-A891-2D864651A97D}" type="presParOf" srcId="{5CB561CF-0B28-4044-885C-45C44E3F2222}" destId="{0877FF66-78D6-4D3A-837E-3321C8D64DB8}" srcOrd="0" destOrd="0" presId="urn:microsoft.com/office/officeart/2005/8/layout/process2"/>
    <dgm:cxn modelId="{6D9FA9F5-4657-436E-AD96-8D8456EA035D}" type="presParOf" srcId="{0D35B373-BFD3-4DE6-9766-48565B78B7A3}" destId="{0788596B-F3B0-4E28-B237-2F56C0038F98}" srcOrd="2" destOrd="0" presId="urn:microsoft.com/office/officeart/2005/8/layout/process2"/>
    <dgm:cxn modelId="{4466046F-BEBE-4545-BCB5-02EE1233ED44}" type="presParOf" srcId="{0D35B373-BFD3-4DE6-9766-48565B78B7A3}" destId="{1CFE5597-51C4-4480-AB53-0E3B9649DA43}" srcOrd="3" destOrd="0" presId="urn:microsoft.com/office/officeart/2005/8/layout/process2"/>
    <dgm:cxn modelId="{47BD6077-17B6-4643-86F1-6F6B0A1F92F4}" type="presParOf" srcId="{1CFE5597-51C4-4480-AB53-0E3B9649DA43}" destId="{E5195B8A-D6EA-45B4-9C6D-6320470920BB}" srcOrd="0" destOrd="0" presId="urn:microsoft.com/office/officeart/2005/8/layout/process2"/>
    <dgm:cxn modelId="{985CC034-4455-46CB-B581-764472029A91}" type="presParOf" srcId="{0D35B373-BFD3-4DE6-9766-48565B78B7A3}" destId="{E3799D36-CC47-4A3E-8932-E6A46FE4A727}" srcOrd="4" destOrd="0" presId="urn:microsoft.com/office/officeart/2005/8/layout/process2"/>
    <dgm:cxn modelId="{FD96B059-76D0-48E3-999D-411089D26721}" type="presParOf" srcId="{0D35B373-BFD3-4DE6-9766-48565B78B7A3}" destId="{E70545A3-F3D3-40A7-8AC0-BCBE3B62ABC0}" srcOrd="5" destOrd="0" presId="urn:microsoft.com/office/officeart/2005/8/layout/process2"/>
    <dgm:cxn modelId="{62CEDE43-E2FE-4337-82A8-024981CDB64C}" type="presParOf" srcId="{E70545A3-F3D3-40A7-8AC0-BCBE3B62ABC0}" destId="{F0197707-43B3-4C20-9E3B-50D605B149D4}" srcOrd="0" destOrd="0" presId="urn:microsoft.com/office/officeart/2005/8/layout/process2"/>
    <dgm:cxn modelId="{18FCA5B7-4416-41F9-852C-DE170517DCAB}" type="presParOf" srcId="{0D35B373-BFD3-4DE6-9766-48565B78B7A3}" destId="{AB4F304D-3692-48CC-94DF-053DE0C2A2F8}" srcOrd="6" destOrd="0" presId="urn:microsoft.com/office/officeart/2005/8/layout/process2"/>
    <dgm:cxn modelId="{A36FFEBD-BAB0-4DD2-B458-EFFEF567F1DC}" type="presParOf" srcId="{0D35B373-BFD3-4DE6-9766-48565B78B7A3}" destId="{2C928865-9DAB-4486-AB23-67A7B2EAA9E3}" srcOrd="7" destOrd="0" presId="urn:microsoft.com/office/officeart/2005/8/layout/process2"/>
    <dgm:cxn modelId="{E817AB95-5BB1-4584-8EB9-644F7E862CA1}" type="presParOf" srcId="{2C928865-9DAB-4486-AB23-67A7B2EAA9E3}" destId="{E2C25F0D-12D8-4251-BC1E-1407BF2D8308}" srcOrd="0" destOrd="0" presId="urn:microsoft.com/office/officeart/2005/8/layout/process2"/>
    <dgm:cxn modelId="{8FA691D1-1CFB-4243-BDEC-E2DA7FEC5698}" type="presParOf" srcId="{0D35B373-BFD3-4DE6-9766-48565B78B7A3}" destId="{6273DBB6-74F0-4DA2-8960-6DF6E7D8619F}"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55F65-AFA8-4DF9-BED9-46E20E10CA10}">
      <dsp:nvSpPr>
        <dsp:cNvPr id="0" name=""/>
        <dsp:cNvSpPr/>
      </dsp:nvSpPr>
      <dsp:spPr>
        <a:xfrm>
          <a:off x="4399397" y="531"/>
          <a:ext cx="1716805" cy="62146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Layout</a:t>
          </a:r>
          <a:endParaRPr lang="en-US" sz="1600" kern="1200"/>
        </a:p>
      </dsp:txBody>
      <dsp:txXfrm>
        <a:off x="4417599" y="18733"/>
        <a:ext cx="1680401" cy="585063"/>
      </dsp:txXfrm>
    </dsp:sp>
    <dsp:sp modelId="{5CB561CF-0B28-4044-885C-45C44E3F2222}">
      <dsp:nvSpPr>
        <dsp:cNvPr id="0" name=""/>
        <dsp:cNvSpPr/>
      </dsp:nvSpPr>
      <dsp:spPr>
        <a:xfrm rot="5400000">
          <a:off x="5141274" y="637535"/>
          <a:ext cx="233050" cy="27966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173902" y="660840"/>
        <a:ext cx="167796" cy="163135"/>
      </dsp:txXfrm>
    </dsp:sp>
    <dsp:sp modelId="{0788596B-F3B0-4E28-B237-2F56C0038F98}">
      <dsp:nvSpPr>
        <dsp:cNvPr id="0" name=""/>
        <dsp:cNvSpPr/>
      </dsp:nvSpPr>
      <dsp:spPr>
        <a:xfrm>
          <a:off x="4399397" y="932733"/>
          <a:ext cx="1716805" cy="62146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Fittings and features</a:t>
          </a:r>
          <a:endParaRPr lang="en-US" sz="1600" kern="1200"/>
        </a:p>
      </dsp:txBody>
      <dsp:txXfrm>
        <a:off x="4417599" y="950935"/>
        <a:ext cx="1680401" cy="585063"/>
      </dsp:txXfrm>
    </dsp:sp>
    <dsp:sp modelId="{1CFE5597-51C4-4480-AB53-0E3B9649DA43}">
      <dsp:nvSpPr>
        <dsp:cNvPr id="0" name=""/>
        <dsp:cNvSpPr/>
      </dsp:nvSpPr>
      <dsp:spPr>
        <a:xfrm rot="5400000">
          <a:off x="5141274" y="1569737"/>
          <a:ext cx="233050" cy="27966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173902" y="1593042"/>
        <a:ext cx="167796" cy="163135"/>
      </dsp:txXfrm>
    </dsp:sp>
    <dsp:sp modelId="{E3799D36-CC47-4A3E-8932-E6A46FE4A727}">
      <dsp:nvSpPr>
        <dsp:cNvPr id="0" name=""/>
        <dsp:cNvSpPr/>
      </dsp:nvSpPr>
      <dsp:spPr>
        <a:xfrm>
          <a:off x="4399397" y="1864935"/>
          <a:ext cx="1716805" cy="62146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Conduit </a:t>
          </a:r>
          <a:endParaRPr lang="en-US" sz="1600" kern="1200"/>
        </a:p>
      </dsp:txBody>
      <dsp:txXfrm>
        <a:off x="4417599" y="1883137"/>
        <a:ext cx="1680401" cy="585063"/>
      </dsp:txXfrm>
    </dsp:sp>
    <dsp:sp modelId="{E70545A3-F3D3-40A7-8AC0-BCBE3B62ABC0}">
      <dsp:nvSpPr>
        <dsp:cNvPr id="0" name=""/>
        <dsp:cNvSpPr/>
      </dsp:nvSpPr>
      <dsp:spPr>
        <a:xfrm rot="5400000">
          <a:off x="5141274" y="2501939"/>
          <a:ext cx="233050" cy="27966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173902" y="2525244"/>
        <a:ext cx="167796" cy="163135"/>
      </dsp:txXfrm>
    </dsp:sp>
    <dsp:sp modelId="{AB4F304D-3692-48CC-94DF-053DE0C2A2F8}">
      <dsp:nvSpPr>
        <dsp:cNvPr id="0" name=""/>
        <dsp:cNvSpPr/>
      </dsp:nvSpPr>
      <dsp:spPr>
        <a:xfrm>
          <a:off x="4399397" y="2797136"/>
          <a:ext cx="1716805" cy="62146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Circuit diagrams</a:t>
          </a:r>
        </a:p>
      </dsp:txBody>
      <dsp:txXfrm>
        <a:off x="4417599" y="2815338"/>
        <a:ext cx="1680401" cy="585063"/>
      </dsp:txXfrm>
    </dsp:sp>
    <dsp:sp modelId="{2C928865-9DAB-4486-AB23-67A7B2EAA9E3}">
      <dsp:nvSpPr>
        <dsp:cNvPr id="0" name=""/>
        <dsp:cNvSpPr/>
      </dsp:nvSpPr>
      <dsp:spPr>
        <a:xfrm rot="5400000">
          <a:off x="5141274" y="3434141"/>
          <a:ext cx="233050" cy="27966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173902" y="3457446"/>
        <a:ext cx="167796" cy="163135"/>
      </dsp:txXfrm>
    </dsp:sp>
    <dsp:sp modelId="{6273DBB6-74F0-4DA2-8960-6DF6E7D8619F}">
      <dsp:nvSpPr>
        <dsp:cNvPr id="0" name=""/>
        <dsp:cNvSpPr/>
      </dsp:nvSpPr>
      <dsp:spPr>
        <a:xfrm>
          <a:off x="4399397" y="3729338"/>
          <a:ext cx="1716805" cy="62146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Power Distribution &amp;   substation</a:t>
          </a:r>
        </a:p>
      </dsp:txBody>
      <dsp:txXfrm>
        <a:off x="4417599" y="3747540"/>
        <a:ext cx="1680401" cy="5850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Diagram, engineering drawing&#10;&#10;Description automatically generated">
            <a:extLst>
              <a:ext uri="{FF2B5EF4-FFF2-40B4-BE49-F238E27FC236}">
                <a16:creationId xmlns:a16="http://schemas.microsoft.com/office/drawing/2014/main" id="{CC4C41B4-226C-1B84-E628-1BE88FABCEFD}"/>
              </a:ext>
            </a:extLst>
          </p:cNvPr>
          <p:cNvPicPr>
            <a:picLocks noChangeAspect="1"/>
          </p:cNvPicPr>
          <p:nvPr/>
        </p:nvPicPr>
        <p:blipFill rotWithShape="1">
          <a:blip r:embed="rId2"/>
          <a:srcRect t="6456" r="13808" b="2635"/>
          <a:stretch/>
        </p:blipFill>
        <p:spPr>
          <a:xfrm>
            <a:off x="3522468" y="10"/>
            <a:ext cx="8669532" cy="6857990"/>
          </a:xfrm>
          <a:prstGeom prst="rect">
            <a:avLst/>
          </a:prstGeom>
        </p:spPr>
      </p:pic>
      <p:sp>
        <p:nvSpPr>
          <p:cNvPr id="41" name="Rectangle 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0AA4BF6-1E05-ED01-F4B6-6F69F5EF121C}"/>
              </a:ext>
            </a:extLst>
          </p:cNvPr>
          <p:cNvSpPr>
            <a:spLocks noGrp="1"/>
          </p:cNvSpPr>
          <p:nvPr>
            <p:ph type="ctrTitle"/>
          </p:nvPr>
        </p:nvSpPr>
        <p:spPr>
          <a:xfrm>
            <a:off x="895588" y="868426"/>
            <a:ext cx="6633790" cy="1377990"/>
          </a:xfrm>
        </p:spPr>
        <p:txBody>
          <a:bodyPr vert="horz" lIns="91440" tIns="45720" rIns="91440" bIns="45720" rtlCol="0" anchor="b">
            <a:noAutofit/>
          </a:bodyPr>
          <a:lstStyle/>
          <a:p>
            <a:pPr algn="l"/>
            <a:r>
              <a:rPr lang="en-US" sz="3200"/>
              <a:t>Electrical Service Design of a 9 – Storied Residential Building with Single- and Double-unit Floorplans</a:t>
            </a:r>
          </a:p>
        </p:txBody>
      </p:sp>
      <p:sp>
        <p:nvSpPr>
          <p:cNvPr id="43" name="Rectangle 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4">
            <a:extLst>
              <a:ext uri="{FF2B5EF4-FFF2-40B4-BE49-F238E27FC236}">
                <a16:creationId xmlns:a16="http://schemas.microsoft.com/office/drawing/2014/main" id="{64B44C7E-0036-290A-7A57-EB1741696ED7}"/>
              </a:ext>
            </a:extLst>
          </p:cNvPr>
          <p:cNvSpPr txBox="1">
            <a:spLocks/>
          </p:cNvSpPr>
          <p:nvPr/>
        </p:nvSpPr>
        <p:spPr>
          <a:xfrm>
            <a:off x="895588" y="2718054"/>
            <a:ext cx="4090470" cy="3207258"/>
          </a:xfrm>
          <a:prstGeom prst="rect">
            <a:avLst/>
          </a:prstGeom>
        </p:spPr>
        <p:txBody>
          <a:bodyPr vert="horz" lIns="91440" tIns="45720" rIns="91440" bIns="45720" rtlCol="0" anchor="t">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1800" b="1">
                <a:latin typeface="+mn-lt"/>
                <a:ea typeface="+mn-ea"/>
                <a:cs typeface="+mn-cs"/>
              </a:rPr>
              <a:t>A presentation by </a:t>
            </a:r>
            <a:endParaRPr lang="en-US" sz="1800">
              <a:latin typeface="+mn-lt"/>
              <a:ea typeface="+mn-ea"/>
              <a:cs typeface="Calibri" panose="020F0502020204030204"/>
            </a:endParaRPr>
          </a:p>
          <a:p>
            <a:pPr indent="-228600" algn="l">
              <a:spcAft>
                <a:spcPts val="600"/>
              </a:spcAft>
              <a:buFont typeface="Arial" panose="020B0604020202020204" pitchFamily="34" charset="0"/>
              <a:buChar char="•"/>
            </a:pPr>
            <a:r>
              <a:rPr lang="en-US" sz="1800">
                <a:latin typeface="+mn-lt"/>
                <a:ea typeface="+mn-ea"/>
                <a:cs typeface="+mn-cs"/>
              </a:rPr>
              <a:t>1706038 – Asif Billah</a:t>
            </a:r>
            <a:endParaRPr lang="en-US" sz="1800">
              <a:latin typeface="+mn-lt"/>
              <a:ea typeface="+mn-ea"/>
              <a:cs typeface="Calibri"/>
            </a:endParaRPr>
          </a:p>
          <a:p>
            <a:pPr indent="-228600" algn="l">
              <a:spcAft>
                <a:spcPts val="600"/>
              </a:spcAft>
              <a:buFont typeface="Arial" panose="020B0604020202020204" pitchFamily="34" charset="0"/>
              <a:buChar char="•"/>
            </a:pPr>
            <a:r>
              <a:rPr lang="en-US" sz="1800">
                <a:latin typeface="+mn-lt"/>
                <a:ea typeface="+mn-ea"/>
                <a:cs typeface="+mn-cs"/>
              </a:rPr>
              <a:t>1706052 – </a:t>
            </a:r>
            <a:r>
              <a:rPr lang="en-US" sz="1800" err="1">
                <a:latin typeface="+mn-lt"/>
                <a:ea typeface="+mn-ea"/>
                <a:cs typeface="+mn-cs"/>
              </a:rPr>
              <a:t>Nazmus</a:t>
            </a:r>
            <a:r>
              <a:rPr lang="en-US" sz="1800">
                <a:latin typeface="+mn-lt"/>
                <a:ea typeface="+mn-ea"/>
                <a:cs typeface="+mn-cs"/>
              </a:rPr>
              <a:t> </a:t>
            </a:r>
            <a:r>
              <a:rPr lang="en-US" sz="1800" err="1">
                <a:latin typeface="+mn-lt"/>
                <a:ea typeface="+mn-ea"/>
                <a:cs typeface="+mn-cs"/>
              </a:rPr>
              <a:t>Salehin</a:t>
            </a:r>
            <a:endParaRPr lang="en-US" sz="1800">
              <a:latin typeface="+mn-lt"/>
              <a:ea typeface="+mn-ea"/>
              <a:cs typeface="Calibri"/>
            </a:endParaRPr>
          </a:p>
          <a:p>
            <a:pPr indent="-228600" algn="l">
              <a:spcAft>
                <a:spcPts val="600"/>
              </a:spcAft>
              <a:buFont typeface="Arial" panose="020B0604020202020204" pitchFamily="34" charset="0"/>
              <a:buChar char="•"/>
            </a:pPr>
            <a:r>
              <a:rPr lang="en-US" sz="1800">
                <a:latin typeface="+mn-lt"/>
                <a:ea typeface="+mn-ea"/>
                <a:cs typeface="+mn-cs"/>
              </a:rPr>
              <a:t>1706053 – Saleh Ahmed Khan</a:t>
            </a:r>
            <a:endParaRPr lang="en-US" sz="1800">
              <a:latin typeface="+mn-lt"/>
              <a:ea typeface="+mn-ea"/>
              <a:cs typeface="Calibri"/>
            </a:endParaRPr>
          </a:p>
          <a:p>
            <a:pPr indent="-228600" algn="l">
              <a:spcAft>
                <a:spcPts val="600"/>
              </a:spcAft>
              <a:buFont typeface="Arial" panose="020B0604020202020204" pitchFamily="34" charset="0"/>
              <a:buChar char="•"/>
            </a:pPr>
            <a:r>
              <a:rPr lang="en-US" sz="1800">
                <a:latin typeface="+mn-lt"/>
                <a:ea typeface="+mn-ea"/>
                <a:cs typeface="+mn-cs"/>
              </a:rPr>
              <a:t>1706054 – Tiasa Mondal</a:t>
            </a:r>
            <a:endParaRPr lang="en-US" sz="1800">
              <a:latin typeface="+mn-lt"/>
              <a:ea typeface="+mn-ea"/>
              <a:cs typeface="Calibri"/>
            </a:endParaRPr>
          </a:p>
          <a:p>
            <a:pPr indent="-228600" algn="l">
              <a:spcAft>
                <a:spcPts val="600"/>
              </a:spcAft>
              <a:buFont typeface="Arial" panose="020B0604020202020204" pitchFamily="34" charset="0"/>
              <a:buChar char="•"/>
            </a:pPr>
            <a:r>
              <a:rPr lang="en-US" sz="1800">
                <a:latin typeface="+mn-lt"/>
                <a:ea typeface="+mn-ea"/>
                <a:cs typeface="+mn-cs"/>
              </a:rPr>
              <a:t>1706058 – Abdullah Jubair Bin Iqbal</a:t>
            </a:r>
            <a:endParaRPr lang="en-US" sz="1800">
              <a:latin typeface="+mn-lt"/>
              <a:ea typeface="+mn-ea"/>
              <a:cs typeface="Calibri"/>
            </a:endParaRPr>
          </a:p>
          <a:p>
            <a:pPr indent="-228600" algn="l">
              <a:spcAft>
                <a:spcPts val="600"/>
              </a:spcAft>
              <a:buFont typeface="Arial" panose="020B0604020202020204" pitchFamily="34" charset="0"/>
              <a:buChar char="•"/>
            </a:pPr>
            <a:r>
              <a:rPr lang="en-US" sz="1800">
                <a:latin typeface="+mn-lt"/>
                <a:ea typeface="+mn-ea"/>
                <a:cs typeface="+mn-cs"/>
              </a:rPr>
              <a:t>1706059 – Tasnim Farhan Fatin</a:t>
            </a:r>
            <a:endParaRPr lang="en-US" sz="1800">
              <a:latin typeface="+mn-lt"/>
              <a:ea typeface="+mn-ea"/>
              <a:cs typeface="Calibri"/>
            </a:endParaRPr>
          </a:p>
          <a:p>
            <a:pPr indent="-228600" algn="l">
              <a:spcAft>
                <a:spcPts val="600"/>
              </a:spcAft>
              <a:buFont typeface="Arial" panose="020B0604020202020204" pitchFamily="34" charset="0"/>
              <a:buChar char="•"/>
            </a:pPr>
            <a:r>
              <a:rPr lang="en-US" sz="1800">
                <a:latin typeface="+mn-lt"/>
                <a:ea typeface="+mn-ea"/>
                <a:cs typeface="+mn-cs"/>
              </a:rPr>
              <a:t>1706064 – Sadat Tahmeed Azad</a:t>
            </a:r>
            <a:endParaRPr lang="en-US" sz="1800">
              <a:latin typeface="+mn-lt"/>
              <a:ea typeface="+mn-ea"/>
              <a:cs typeface="Calibri"/>
            </a:endParaRPr>
          </a:p>
          <a:p>
            <a:pPr indent="-228600" algn="l">
              <a:spcAft>
                <a:spcPts val="600"/>
              </a:spcAft>
              <a:buFont typeface="Arial" panose="020B0604020202020204" pitchFamily="34" charset="0"/>
              <a:buChar char="•"/>
            </a:pPr>
            <a:endParaRPr lang="en-US" sz="1800" b="1">
              <a:latin typeface="+mn-lt"/>
              <a:ea typeface="+mn-ea"/>
              <a:cs typeface="Calibri"/>
            </a:endParaRPr>
          </a:p>
          <a:p>
            <a:pPr indent="-228600" algn="l">
              <a:spcAft>
                <a:spcPts val="600"/>
              </a:spcAft>
              <a:buFont typeface="Arial" panose="020B0604020202020204" pitchFamily="34" charset="0"/>
              <a:buChar char="•"/>
            </a:pPr>
            <a:endParaRPr lang="en-US" sz="1800" b="1">
              <a:latin typeface="+mn-lt"/>
              <a:ea typeface="+mn-ea"/>
              <a:cs typeface="Calibri"/>
            </a:endParaRPr>
          </a:p>
          <a:p>
            <a:pPr indent="-228600" algn="l">
              <a:spcAft>
                <a:spcPts val="600"/>
              </a:spcAft>
              <a:buFont typeface="Arial" panose="020B0604020202020204" pitchFamily="34" charset="0"/>
              <a:buChar char="•"/>
            </a:pPr>
            <a:r>
              <a:rPr lang="en-US" sz="1800" b="1">
                <a:latin typeface="+mn-lt"/>
                <a:ea typeface="+mn-ea"/>
                <a:cs typeface="Calibri"/>
              </a:rPr>
              <a:t>Course: EEE 414</a:t>
            </a:r>
          </a:p>
          <a:p>
            <a:pPr algn="l">
              <a:spcAft>
                <a:spcPts val="600"/>
              </a:spcAft>
            </a:pPr>
            <a:r>
              <a:rPr lang="en-US" sz="1800" b="1">
                <a:latin typeface="+mn-lt"/>
                <a:ea typeface="+mn-ea"/>
                <a:cs typeface="Calibri"/>
              </a:rPr>
              <a:t>     Electrical Service Design</a:t>
            </a:r>
            <a:endParaRPr lang="en-US">
              <a:ea typeface="+mn-ea"/>
              <a:cs typeface="Calibri Light" panose="020F0302020204030204"/>
            </a:endParaRPr>
          </a:p>
          <a:p>
            <a:pPr indent="-228600" algn="l">
              <a:spcAft>
                <a:spcPts val="600"/>
              </a:spcAft>
              <a:buFont typeface="Arial" panose="020B0604020202020204" pitchFamily="34" charset="0"/>
              <a:buChar char="•"/>
            </a:pPr>
            <a:endParaRPr lang="en-US" sz="1700">
              <a:latin typeface="+mn-lt"/>
              <a:ea typeface="+mn-ea"/>
              <a:cs typeface="Calibri" panose="020F0502020204030204"/>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6423" y="2900795"/>
            <a:ext cx="3618274"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Fittings and Fixtures</a:t>
            </a:r>
            <a:br>
              <a:rPr lang="en-US" sz="2800">
                <a:cs typeface="Calibri Light"/>
              </a:rPr>
            </a:br>
            <a:r>
              <a:rPr lang="en-US" sz="2800">
                <a:cs typeface="Calibri Light"/>
              </a:rPr>
              <a:t>Basement</a:t>
            </a:r>
          </a:p>
        </p:txBody>
      </p:sp>
      <p:pic>
        <p:nvPicPr>
          <p:cNvPr id="2" name="Picture 2" descr="Diagram, engineering drawing&#10;&#10;Description automatically generated">
            <a:extLst>
              <a:ext uri="{FF2B5EF4-FFF2-40B4-BE49-F238E27FC236}">
                <a16:creationId xmlns:a16="http://schemas.microsoft.com/office/drawing/2014/main" id="{B0E2A613-0612-C019-664C-9ABD5D7D3907}"/>
              </a:ext>
            </a:extLst>
          </p:cNvPr>
          <p:cNvPicPr>
            <a:picLocks noChangeAspect="1"/>
          </p:cNvPicPr>
          <p:nvPr/>
        </p:nvPicPr>
        <p:blipFill>
          <a:blip r:embed="rId2"/>
          <a:stretch>
            <a:fillRect/>
          </a:stretch>
        </p:blipFill>
        <p:spPr>
          <a:xfrm>
            <a:off x="3315855" y="3713"/>
            <a:ext cx="8873836" cy="6850575"/>
          </a:xfrm>
          <a:prstGeom prst="rect">
            <a:avLst/>
          </a:prstGeom>
        </p:spPr>
      </p:pic>
    </p:spTree>
    <p:extLst>
      <p:ext uri="{BB962C8B-B14F-4D97-AF65-F5344CB8AC3E}">
        <p14:creationId xmlns:p14="http://schemas.microsoft.com/office/powerpoint/2010/main" val="2960642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6423" y="2900795"/>
            <a:ext cx="3618274"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Fittings and Fixtures</a:t>
            </a:r>
            <a:br>
              <a:rPr lang="en-US" sz="2800">
                <a:cs typeface="Calibri Light"/>
              </a:rPr>
            </a:br>
            <a:r>
              <a:rPr lang="en-US" sz="2800">
                <a:cs typeface="Calibri Light"/>
              </a:rPr>
              <a:t>Ground</a:t>
            </a:r>
          </a:p>
        </p:txBody>
      </p:sp>
      <p:pic>
        <p:nvPicPr>
          <p:cNvPr id="3" name="Picture 3" descr="Diagram, schematic&#10;&#10;Description automatically generated">
            <a:extLst>
              <a:ext uri="{FF2B5EF4-FFF2-40B4-BE49-F238E27FC236}">
                <a16:creationId xmlns:a16="http://schemas.microsoft.com/office/drawing/2014/main" id="{3ECACEA6-9977-A684-C3D5-3AA9A46DCC6C}"/>
              </a:ext>
            </a:extLst>
          </p:cNvPr>
          <p:cNvPicPr>
            <a:picLocks noChangeAspect="1"/>
          </p:cNvPicPr>
          <p:nvPr/>
        </p:nvPicPr>
        <p:blipFill>
          <a:blip r:embed="rId2"/>
          <a:stretch>
            <a:fillRect/>
          </a:stretch>
        </p:blipFill>
        <p:spPr>
          <a:xfrm>
            <a:off x="3350491" y="2460"/>
            <a:ext cx="8839200" cy="6853081"/>
          </a:xfrm>
          <a:prstGeom prst="rect">
            <a:avLst/>
          </a:prstGeom>
        </p:spPr>
      </p:pic>
    </p:spTree>
    <p:extLst>
      <p:ext uri="{BB962C8B-B14F-4D97-AF65-F5344CB8AC3E}">
        <p14:creationId xmlns:p14="http://schemas.microsoft.com/office/powerpoint/2010/main" val="3882480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Fittings and Fixtures</a:t>
            </a:r>
            <a:br>
              <a:rPr lang="en-US" sz="2800">
                <a:cs typeface="Calibri Light"/>
              </a:rPr>
            </a:br>
            <a:r>
              <a:rPr lang="en-US" sz="2800">
                <a:cs typeface="Calibri Light"/>
              </a:rPr>
              <a:t>Typical 2 Unit</a:t>
            </a:r>
          </a:p>
        </p:txBody>
      </p:sp>
      <p:pic>
        <p:nvPicPr>
          <p:cNvPr id="2" name="Picture 3" descr="Diagram, schematic&#10;&#10;Description automatically generated">
            <a:extLst>
              <a:ext uri="{FF2B5EF4-FFF2-40B4-BE49-F238E27FC236}">
                <a16:creationId xmlns:a16="http://schemas.microsoft.com/office/drawing/2014/main" id="{F8D9F98E-9308-CFDB-F8C2-5B9BCC5B4973}"/>
              </a:ext>
            </a:extLst>
          </p:cNvPr>
          <p:cNvPicPr>
            <a:picLocks noChangeAspect="1"/>
          </p:cNvPicPr>
          <p:nvPr/>
        </p:nvPicPr>
        <p:blipFill>
          <a:blip r:embed="rId2"/>
          <a:stretch>
            <a:fillRect/>
          </a:stretch>
        </p:blipFill>
        <p:spPr>
          <a:xfrm>
            <a:off x="3350491" y="1861"/>
            <a:ext cx="8839200" cy="6854277"/>
          </a:xfrm>
          <a:prstGeom prst="rect">
            <a:avLst/>
          </a:prstGeom>
        </p:spPr>
      </p:pic>
    </p:spTree>
    <p:extLst>
      <p:ext uri="{BB962C8B-B14F-4D97-AF65-F5344CB8AC3E}">
        <p14:creationId xmlns:p14="http://schemas.microsoft.com/office/powerpoint/2010/main" val="4017077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Fittings and Fixtures</a:t>
            </a:r>
            <a:br>
              <a:rPr lang="en-US" sz="2800">
                <a:cs typeface="Calibri Light"/>
              </a:rPr>
            </a:br>
            <a:r>
              <a:rPr lang="en-US" sz="2800">
                <a:cs typeface="Calibri Light"/>
              </a:rPr>
              <a:t>Typical 1 Unit</a:t>
            </a:r>
          </a:p>
        </p:txBody>
      </p:sp>
      <p:pic>
        <p:nvPicPr>
          <p:cNvPr id="2" name="Picture 3" descr="Diagram, schematic&#10;&#10;Description automatically generated">
            <a:extLst>
              <a:ext uri="{FF2B5EF4-FFF2-40B4-BE49-F238E27FC236}">
                <a16:creationId xmlns:a16="http://schemas.microsoft.com/office/drawing/2014/main" id="{5443CEEA-0F0B-96C1-85B9-D66BBE65D974}"/>
              </a:ext>
            </a:extLst>
          </p:cNvPr>
          <p:cNvPicPr>
            <a:picLocks noChangeAspect="1"/>
          </p:cNvPicPr>
          <p:nvPr/>
        </p:nvPicPr>
        <p:blipFill>
          <a:blip r:embed="rId2"/>
          <a:stretch>
            <a:fillRect/>
          </a:stretch>
        </p:blipFill>
        <p:spPr>
          <a:xfrm>
            <a:off x="3362037" y="14006"/>
            <a:ext cx="8827654" cy="6841535"/>
          </a:xfrm>
          <a:prstGeom prst="rect">
            <a:avLst/>
          </a:prstGeom>
        </p:spPr>
      </p:pic>
    </p:spTree>
    <p:extLst>
      <p:ext uri="{BB962C8B-B14F-4D97-AF65-F5344CB8AC3E}">
        <p14:creationId xmlns:p14="http://schemas.microsoft.com/office/powerpoint/2010/main" val="16682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6423" y="2900795"/>
            <a:ext cx="3618274"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Fittings and Fixtures</a:t>
            </a:r>
            <a:br>
              <a:rPr lang="en-US" sz="2800">
                <a:cs typeface="Calibri Light"/>
              </a:rPr>
            </a:br>
            <a:r>
              <a:rPr lang="en-US" sz="2800">
                <a:cs typeface="Calibri Light"/>
              </a:rPr>
              <a:t>Roof</a:t>
            </a:r>
          </a:p>
        </p:txBody>
      </p:sp>
      <p:pic>
        <p:nvPicPr>
          <p:cNvPr id="4" name="Picture 4" descr="Diagram, schematic&#10;&#10;Description automatically generated">
            <a:extLst>
              <a:ext uri="{FF2B5EF4-FFF2-40B4-BE49-F238E27FC236}">
                <a16:creationId xmlns:a16="http://schemas.microsoft.com/office/drawing/2014/main" id="{88C46F54-9F2A-1850-12F4-F394A3CD3514}"/>
              </a:ext>
            </a:extLst>
          </p:cNvPr>
          <p:cNvPicPr>
            <a:picLocks noChangeAspect="1"/>
          </p:cNvPicPr>
          <p:nvPr/>
        </p:nvPicPr>
        <p:blipFill>
          <a:blip r:embed="rId2"/>
          <a:stretch>
            <a:fillRect/>
          </a:stretch>
        </p:blipFill>
        <p:spPr>
          <a:xfrm>
            <a:off x="3338946" y="1861"/>
            <a:ext cx="8850745" cy="6854277"/>
          </a:xfrm>
          <a:prstGeom prst="rect">
            <a:avLst/>
          </a:prstGeom>
        </p:spPr>
      </p:pic>
    </p:spTree>
    <p:extLst>
      <p:ext uri="{BB962C8B-B14F-4D97-AF65-F5344CB8AC3E}">
        <p14:creationId xmlns:p14="http://schemas.microsoft.com/office/powerpoint/2010/main" val="309656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cs typeface="Calibri Light"/>
              </a:rPr>
              <a:t>Conduit Layout</a:t>
            </a:r>
          </a:p>
          <a:p>
            <a:pPr algn="ctr"/>
            <a:r>
              <a:rPr lang="en-US" sz="3200">
                <a:cs typeface="Calibri Light"/>
              </a:rPr>
              <a:t>Basement</a:t>
            </a:r>
          </a:p>
        </p:txBody>
      </p:sp>
      <p:pic>
        <p:nvPicPr>
          <p:cNvPr id="2" name="Picture 3" descr="Diagram&#10;&#10;Description automatically generated">
            <a:extLst>
              <a:ext uri="{FF2B5EF4-FFF2-40B4-BE49-F238E27FC236}">
                <a16:creationId xmlns:a16="http://schemas.microsoft.com/office/drawing/2014/main" id="{8D0206C6-AA9E-52AF-5D8B-01E4107C3A2B}"/>
              </a:ext>
            </a:extLst>
          </p:cNvPr>
          <p:cNvPicPr>
            <a:picLocks noChangeAspect="1"/>
          </p:cNvPicPr>
          <p:nvPr/>
        </p:nvPicPr>
        <p:blipFill>
          <a:blip r:embed="rId2"/>
          <a:stretch>
            <a:fillRect/>
          </a:stretch>
        </p:blipFill>
        <p:spPr>
          <a:xfrm>
            <a:off x="3315855" y="2012"/>
            <a:ext cx="8873836" cy="6853976"/>
          </a:xfrm>
          <a:prstGeom prst="rect">
            <a:avLst/>
          </a:prstGeom>
        </p:spPr>
      </p:pic>
    </p:spTree>
    <p:extLst>
      <p:ext uri="{BB962C8B-B14F-4D97-AF65-F5344CB8AC3E}">
        <p14:creationId xmlns:p14="http://schemas.microsoft.com/office/powerpoint/2010/main" val="2372588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6423" y="2900795"/>
            <a:ext cx="3618274"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cs typeface="Calibri Light"/>
              </a:rPr>
              <a:t>Conduit Layout</a:t>
            </a:r>
          </a:p>
          <a:p>
            <a:pPr algn="ctr"/>
            <a:r>
              <a:rPr lang="en-US" sz="3200">
                <a:cs typeface="Calibri Light"/>
              </a:rPr>
              <a:t>Ground</a:t>
            </a:r>
          </a:p>
        </p:txBody>
      </p:sp>
      <p:pic>
        <p:nvPicPr>
          <p:cNvPr id="3" name="Picture 3" descr="Diagram, schematic&#10;&#10;Description automatically generated">
            <a:extLst>
              <a:ext uri="{FF2B5EF4-FFF2-40B4-BE49-F238E27FC236}">
                <a16:creationId xmlns:a16="http://schemas.microsoft.com/office/drawing/2014/main" id="{30E68B5D-59A7-167D-3189-1F8B06DC104E}"/>
              </a:ext>
            </a:extLst>
          </p:cNvPr>
          <p:cNvPicPr>
            <a:picLocks noChangeAspect="1"/>
          </p:cNvPicPr>
          <p:nvPr/>
        </p:nvPicPr>
        <p:blipFill>
          <a:blip r:embed="rId2"/>
          <a:stretch>
            <a:fillRect/>
          </a:stretch>
        </p:blipFill>
        <p:spPr>
          <a:xfrm>
            <a:off x="3350491" y="2309"/>
            <a:ext cx="8839200" cy="6853381"/>
          </a:xfrm>
          <a:prstGeom prst="rect">
            <a:avLst/>
          </a:prstGeom>
        </p:spPr>
      </p:pic>
    </p:spTree>
    <p:extLst>
      <p:ext uri="{BB962C8B-B14F-4D97-AF65-F5344CB8AC3E}">
        <p14:creationId xmlns:p14="http://schemas.microsoft.com/office/powerpoint/2010/main" val="301344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cs typeface="Calibri Light"/>
              </a:rPr>
              <a:t>Conduit Layout</a:t>
            </a:r>
          </a:p>
          <a:p>
            <a:pPr algn="ctr"/>
            <a:r>
              <a:rPr lang="en-US" sz="3200">
                <a:cs typeface="Calibri Light"/>
              </a:rPr>
              <a:t>Typical 1 Unit</a:t>
            </a:r>
          </a:p>
        </p:txBody>
      </p:sp>
      <p:pic>
        <p:nvPicPr>
          <p:cNvPr id="2" name="Picture 2" descr="Diagram, schematic&#10;&#10;Description automatically generated">
            <a:extLst>
              <a:ext uri="{FF2B5EF4-FFF2-40B4-BE49-F238E27FC236}">
                <a16:creationId xmlns:a16="http://schemas.microsoft.com/office/drawing/2014/main" id="{5A703964-E244-A77B-5974-968BD2ACA5E3}"/>
              </a:ext>
            </a:extLst>
          </p:cNvPr>
          <p:cNvPicPr>
            <a:picLocks noChangeAspect="1"/>
          </p:cNvPicPr>
          <p:nvPr/>
        </p:nvPicPr>
        <p:blipFill>
          <a:blip r:embed="rId2"/>
          <a:stretch>
            <a:fillRect/>
          </a:stretch>
        </p:blipFill>
        <p:spPr>
          <a:xfrm>
            <a:off x="3338946" y="2462"/>
            <a:ext cx="8850745" cy="6853077"/>
          </a:xfrm>
          <a:prstGeom prst="rect">
            <a:avLst/>
          </a:prstGeom>
        </p:spPr>
      </p:pic>
    </p:spTree>
    <p:extLst>
      <p:ext uri="{BB962C8B-B14F-4D97-AF65-F5344CB8AC3E}">
        <p14:creationId xmlns:p14="http://schemas.microsoft.com/office/powerpoint/2010/main" val="337619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cs typeface="Calibri Light"/>
              </a:rPr>
              <a:t>Conduit Layout</a:t>
            </a:r>
          </a:p>
          <a:p>
            <a:pPr algn="ctr"/>
            <a:r>
              <a:rPr lang="en-US" sz="3200">
                <a:cs typeface="Calibri Light"/>
              </a:rPr>
              <a:t>Typical 2 Unit</a:t>
            </a:r>
          </a:p>
        </p:txBody>
      </p:sp>
      <p:pic>
        <p:nvPicPr>
          <p:cNvPr id="2" name="Picture 2" descr="Diagram&#10;&#10;Description automatically generated">
            <a:extLst>
              <a:ext uri="{FF2B5EF4-FFF2-40B4-BE49-F238E27FC236}">
                <a16:creationId xmlns:a16="http://schemas.microsoft.com/office/drawing/2014/main" id="{3837CDF4-C4A4-6485-7991-D7E08A5705C0}"/>
              </a:ext>
            </a:extLst>
          </p:cNvPr>
          <p:cNvPicPr>
            <a:picLocks noChangeAspect="1"/>
          </p:cNvPicPr>
          <p:nvPr/>
        </p:nvPicPr>
        <p:blipFill>
          <a:blip r:embed="rId2"/>
          <a:stretch>
            <a:fillRect/>
          </a:stretch>
        </p:blipFill>
        <p:spPr>
          <a:xfrm>
            <a:off x="3350491" y="2235"/>
            <a:ext cx="8839200" cy="6853531"/>
          </a:xfrm>
          <a:prstGeom prst="rect">
            <a:avLst/>
          </a:prstGeom>
        </p:spPr>
      </p:pic>
    </p:spTree>
    <p:extLst>
      <p:ext uri="{BB962C8B-B14F-4D97-AF65-F5344CB8AC3E}">
        <p14:creationId xmlns:p14="http://schemas.microsoft.com/office/powerpoint/2010/main" val="453917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cs typeface="Calibri Light"/>
              </a:rPr>
              <a:t>Conduit Layout</a:t>
            </a:r>
          </a:p>
          <a:p>
            <a:pPr algn="ctr"/>
            <a:r>
              <a:rPr lang="en-US" sz="3200">
                <a:cs typeface="Calibri Light"/>
              </a:rPr>
              <a:t>Roof</a:t>
            </a:r>
          </a:p>
        </p:txBody>
      </p:sp>
      <p:pic>
        <p:nvPicPr>
          <p:cNvPr id="2" name="Picture 3" descr="Diagram&#10;&#10;Description automatically generated">
            <a:extLst>
              <a:ext uri="{FF2B5EF4-FFF2-40B4-BE49-F238E27FC236}">
                <a16:creationId xmlns:a16="http://schemas.microsoft.com/office/drawing/2014/main" id="{60436A9B-F710-B4DD-247B-BDE4EF32D2D1}"/>
              </a:ext>
            </a:extLst>
          </p:cNvPr>
          <p:cNvPicPr>
            <a:picLocks noChangeAspect="1"/>
          </p:cNvPicPr>
          <p:nvPr/>
        </p:nvPicPr>
        <p:blipFill>
          <a:blip r:embed="rId2"/>
          <a:stretch>
            <a:fillRect/>
          </a:stretch>
        </p:blipFill>
        <p:spPr>
          <a:xfrm>
            <a:off x="3304310" y="1837"/>
            <a:ext cx="8885381" cy="6854327"/>
          </a:xfrm>
          <a:prstGeom prst="rect">
            <a:avLst/>
          </a:prstGeom>
        </p:spPr>
      </p:pic>
    </p:spTree>
    <p:extLst>
      <p:ext uri="{BB962C8B-B14F-4D97-AF65-F5344CB8AC3E}">
        <p14:creationId xmlns:p14="http://schemas.microsoft.com/office/powerpoint/2010/main" val="768592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E1A3-6DEC-6A30-91D9-93708148B3E1}"/>
              </a:ext>
            </a:extLst>
          </p:cNvPr>
          <p:cNvSpPr>
            <a:spLocks noGrp="1"/>
          </p:cNvSpPr>
          <p:nvPr>
            <p:ph type="title"/>
          </p:nvPr>
        </p:nvSpPr>
        <p:spPr/>
        <p:txBody>
          <a:bodyPr/>
          <a:lstStyle/>
          <a:p>
            <a:r>
              <a:rPr lang="en-US">
                <a:cs typeface="Calibri Light"/>
              </a:rPr>
              <a:t>Our Project</a:t>
            </a:r>
            <a:endParaRPr lang="en-US"/>
          </a:p>
        </p:txBody>
      </p:sp>
      <p:sp>
        <p:nvSpPr>
          <p:cNvPr id="3" name="Content Placeholder 2">
            <a:extLst>
              <a:ext uri="{FF2B5EF4-FFF2-40B4-BE49-F238E27FC236}">
                <a16:creationId xmlns:a16="http://schemas.microsoft.com/office/drawing/2014/main" id="{463DC131-3F90-AF6E-994C-611781667882}"/>
              </a:ext>
            </a:extLst>
          </p:cNvPr>
          <p:cNvSpPr>
            <a:spLocks noGrp="1"/>
          </p:cNvSpPr>
          <p:nvPr>
            <p:ph idx="1"/>
          </p:nvPr>
        </p:nvSpPr>
        <p:spPr/>
        <p:txBody>
          <a:bodyPr vert="horz" lIns="91440" tIns="45720" rIns="91440" bIns="45720" rtlCol="0" anchor="t">
            <a:normAutofit/>
          </a:bodyPr>
          <a:lstStyle/>
          <a:p>
            <a:pPr algn="just">
              <a:buNone/>
            </a:pPr>
            <a:r>
              <a:rPr lang="en-US" dirty="0">
                <a:ea typeface="+mn-lt"/>
                <a:cs typeface="+mn-lt"/>
              </a:rPr>
              <a:t>Our designed building plan has been taken from an under construction building in Baridhara residential area, with swimming pool facility on rooftop. We had to make proper adjustments to the initial plan to accommodate 9 residential stories, 6 of which are dual units and 3 single units, and had to add another basement parking area to make room for 15 cars (one for each unit) along with the necessary driving ramp for cars to move between levels. We also had to extend the plan to include substation and emergency generator room. Electric designs were then made according to the theory taught in our EEE 414 course and using practical considerations.</a:t>
            </a:r>
          </a:p>
          <a:p>
            <a:pPr marL="0" indent="0" algn="just">
              <a:buNone/>
            </a:pPr>
            <a:endParaRPr lang="en-US" dirty="0">
              <a:ea typeface="+mn-lt"/>
              <a:cs typeface="+mn-lt"/>
            </a:endParaRPr>
          </a:p>
          <a:p>
            <a:pPr marL="0" indent="0" algn="just">
              <a:buNone/>
            </a:pPr>
            <a:endParaRPr lang="en-US" dirty="0">
              <a:cs typeface="Calibri"/>
            </a:endParaRPr>
          </a:p>
        </p:txBody>
      </p:sp>
    </p:spTree>
    <p:extLst>
      <p:ext uri="{BB962C8B-B14F-4D97-AF65-F5344CB8AC3E}">
        <p14:creationId xmlns:p14="http://schemas.microsoft.com/office/powerpoint/2010/main" val="114860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6423" y="2900795"/>
            <a:ext cx="3618274"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Emergency Conduit Layout</a:t>
            </a:r>
          </a:p>
          <a:p>
            <a:pPr algn="ctr"/>
            <a:r>
              <a:rPr lang="en-US" sz="2800">
                <a:cs typeface="Calibri Light"/>
              </a:rPr>
              <a:t>Basement</a:t>
            </a:r>
          </a:p>
        </p:txBody>
      </p:sp>
      <p:pic>
        <p:nvPicPr>
          <p:cNvPr id="2" name="Picture 2" descr="Diagram&#10;&#10;Description automatically generated">
            <a:extLst>
              <a:ext uri="{FF2B5EF4-FFF2-40B4-BE49-F238E27FC236}">
                <a16:creationId xmlns:a16="http://schemas.microsoft.com/office/drawing/2014/main" id="{ED410B06-A784-CCC2-0405-C4369618540E}"/>
              </a:ext>
            </a:extLst>
          </p:cNvPr>
          <p:cNvPicPr>
            <a:picLocks noChangeAspect="1"/>
          </p:cNvPicPr>
          <p:nvPr/>
        </p:nvPicPr>
        <p:blipFill>
          <a:blip r:embed="rId2"/>
          <a:stretch>
            <a:fillRect/>
          </a:stretch>
        </p:blipFill>
        <p:spPr>
          <a:xfrm>
            <a:off x="3947411" y="-2309"/>
            <a:ext cx="4297179" cy="6862618"/>
          </a:xfrm>
          <a:prstGeom prst="rect">
            <a:avLst/>
          </a:prstGeom>
        </p:spPr>
      </p:pic>
    </p:spTree>
    <p:extLst>
      <p:ext uri="{BB962C8B-B14F-4D97-AF65-F5344CB8AC3E}">
        <p14:creationId xmlns:p14="http://schemas.microsoft.com/office/powerpoint/2010/main" val="3190453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87241" y="2900795"/>
            <a:ext cx="3699092"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Emergency Conduit Layout</a:t>
            </a:r>
          </a:p>
          <a:p>
            <a:pPr algn="ctr"/>
            <a:r>
              <a:rPr lang="en-US" sz="2800">
                <a:cs typeface="Calibri Light"/>
              </a:rPr>
              <a:t>Ground</a:t>
            </a:r>
          </a:p>
        </p:txBody>
      </p:sp>
      <p:pic>
        <p:nvPicPr>
          <p:cNvPr id="2" name="Picture 3" descr="Diagram&#10;&#10;Description automatically generated">
            <a:extLst>
              <a:ext uri="{FF2B5EF4-FFF2-40B4-BE49-F238E27FC236}">
                <a16:creationId xmlns:a16="http://schemas.microsoft.com/office/drawing/2014/main" id="{97AA7AA0-DB9E-2BFE-E176-0380F02CA102}"/>
              </a:ext>
            </a:extLst>
          </p:cNvPr>
          <p:cNvPicPr>
            <a:picLocks noChangeAspect="1"/>
          </p:cNvPicPr>
          <p:nvPr/>
        </p:nvPicPr>
        <p:blipFill>
          <a:blip r:embed="rId2"/>
          <a:stretch>
            <a:fillRect/>
          </a:stretch>
        </p:blipFill>
        <p:spPr>
          <a:xfrm>
            <a:off x="3979255" y="-2309"/>
            <a:ext cx="4245035" cy="6862618"/>
          </a:xfrm>
          <a:prstGeom prst="rect">
            <a:avLst/>
          </a:prstGeom>
        </p:spPr>
      </p:pic>
    </p:spTree>
    <p:extLst>
      <p:ext uri="{BB962C8B-B14F-4D97-AF65-F5344CB8AC3E}">
        <p14:creationId xmlns:p14="http://schemas.microsoft.com/office/powerpoint/2010/main" val="4167733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Emergency Conduit Layout</a:t>
            </a:r>
          </a:p>
          <a:p>
            <a:pPr algn="ctr"/>
            <a:r>
              <a:rPr lang="en-US" sz="2800">
                <a:cs typeface="Calibri Light"/>
              </a:rPr>
              <a:t>Typical 2 Floor</a:t>
            </a:r>
          </a:p>
        </p:txBody>
      </p:sp>
      <p:pic>
        <p:nvPicPr>
          <p:cNvPr id="2" name="Picture 3">
            <a:extLst>
              <a:ext uri="{FF2B5EF4-FFF2-40B4-BE49-F238E27FC236}">
                <a16:creationId xmlns:a16="http://schemas.microsoft.com/office/drawing/2014/main" id="{C95E9974-946C-9400-6EF6-4FA5E61619FA}"/>
              </a:ext>
            </a:extLst>
          </p:cNvPr>
          <p:cNvPicPr>
            <a:picLocks noChangeAspect="1"/>
          </p:cNvPicPr>
          <p:nvPr/>
        </p:nvPicPr>
        <p:blipFill>
          <a:blip r:embed="rId2"/>
          <a:stretch>
            <a:fillRect/>
          </a:stretch>
        </p:blipFill>
        <p:spPr>
          <a:xfrm>
            <a:off x="3558309" y="1772"/>
            <a:ext cx="5063836" cy="6854455"/>
          </a:xfrm>
          <a:prstGeom prst="rect">
            <a:avLst/>
          </a:prstGeom>
        </p:spPr>
      </p:pic>
    </p:spTree>
    <p:extLst>
      <p:ext uri="{BB962C8B-B14F-4D97-AF65-F5344CB8AC3E}">
        <p14:creationId xmlns:p14="http://schemas.microsoft.com/office/powerpoint/2010/main" val="1468684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C3E8AC-5164-410C-A26A-C3626FC483A8}"/>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Emergency Conduit Layout</a:t>
            </a:r>
          </a:p>
          <a:p>
            <a:pPr algn="ctr"/>
            <a:r>
              <a:rPr lang="en-US" sz="2800">
                <a:cs typeface="Calibri Light"/>
              </a:rPr>
              <a:t>Typical 1 Floor</a:t>
            </a:r>
          </a:p>
        </p:txBody>
      </p:sp>
      <p:pic>
        <p:nvPicPr>
          <p:cNvPr id="4" name="Picture 4" descr="Diagram, schematic&#10;&#10;Description automatically generated">
            <a:extLst>
              <a:ext uri="{FF2B5EF4-FFF2-40B4-BE49-F238E27FC236}">
                <a16:creationId xmlns:a16="http://schemas.microsoft.com/office/drawing/2014/main" id="{1BFAB1D8-A3E7-93D9-F428-C50BA8A34DFE}"/>
              </a:ext>
            </a:extLst>
          </p:cNvPr>
          <p:cNvPicPr>
            <a:picLocks noChangeAspect="1"/>
          </p:cNvPicPr>
          <p:nvPr/>
        </p:nvPicPr>
        <p:blipFill>
          <a:blip r:embed="rId2"/>
          <a:stretch>
            <a:fillRect/>
          </a:stretch>
        </p:blipFill>
        <p:spPr>
          <a:xfrm>
            <a:off x="3581400" y="4931"/>
            <a:ext cx="5017654" cy="6848138"/>
          </a:xfrm>
          <a:prstGeom prst="rect">
            <a:avLst/>
          </a:prstGeom>
        </p:spPr>
      </p:pic>
    </p:spTree>
    <p:extLst>
      <p:ext uri="{BB962C8B-B14F-4D97-AF65-F5344CB8AC3E}">
        <p14:creationId xmlns:p14="http://schemas.microsoft.com/office/powerpoint/2010/main" val="3493087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Emergency Conduit Layout</a:t>
            </a:r>
          </a:p>
          <a:p>
            <a:pPr algn="ctr"/>
            <a:r>
              <a:rPr lang="en-US" sz="2800">
                <a:cs typeface="Calibri Light"/>
              </a:rPr>
              <a:t>Roof</a:t>
            </a:r>
          </a:p>
        </p:txBody>
      </p:sp>
      <p:pic>
        <p:nvPicPr>
          <p:cNvPr id="3" name="Picture 3" descr="Diagram, schematic&#10;&#10;Description automatically generated">
            <a:extLst>
              <a:ext uri="{FF2B5EF4-FFF2-40B4-BE49-F238E27FC236}">
                <a16:creationId xmlns:a16="http://schemas.microsoft.com/office/drawing/2014/main" id="{149F4310-D73A-2641-26B3-9E994151E197}"/>
              </a:ext>
            </a:extLst>
          </p:cNvPr>
          <p:cNvPicPr>
            <a:picLocks noChangeAspect="1"/>
          </p:cNvPicPr>
          <p:nvPr/>
        </p:nvPicPr>
        <p:blipFill>
          <a:blip r:embed="rId2"/>
          <a:stretch>
            <a:fillRect/>
          </a:stretch>
        </p:blipFill>
        <p:spPr>
          <a:xfrm>
            <a:off x="3535218" y="10178"/>
            <a:ext cx="5110018" cy="6849190"/>
          </a:xfrm>
          <a:prstGeom prst="rect">
            <a:avLst/>
          </a:prstGeom>
        </p:spPr>
      </p:pic>
    </p:spTree>
    <p:extLst>
      <p:ext uri="{BB962C8B-B14F-4D97-AF65-F5344CB8AC3E}">
        <p14:creationId xmlns:p14="http://schemas.microsoft.com/office/powerpoint/2010/main" val="1391227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900795"/>
            <a:ext cx="3606728"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cs typeface="Calibri Light"/>
              </a:rPr>
              <a:t>Conduit Layout of TV, Cable and Data Networks</a:t>
            </a:r>
          </a:p>
        </p:txBody>
      </p:sp>
      <p:pic>
        <p:nvPicPr>
          <p:cNvPr id="2" name="Picture 2" descr="Diagram&#10;&#10;Description automatically generated">
            <a:extLst>
              <a:ext uri="{FF2B5EF4-FFF2-40B4-BE49-F238E27FC236}">
                <a16:creationId xmlns:a16="http://schemas.microsoft.com/office/drawing/2014/main" id="{63AB43C7-E954-731C-AF9F-E060F10FD640}"/>
              </a:ext>
            </a:extLst>
          </p:cNvPr>
          <p:cNvPicPr>
            <a:picLocks noChangeAspect="1"/>
          </p:cNvPicPr>
          <p:nvPr/>
        </p:nvPicPr>
        <p:blipFill>
          <a:blip r:embed="rId2"/>
          <a:stretch>
            <a:fillRect/>
          </a:stretch>
        </p:blipFill>
        <p:spPr>
          <a:xfrm>
            <a:off x="3581400" y="-3021"/>
            <a:ext cx="8608290" cy="2753859"/>
          </a:xfrm>
          <a:prstGeom prst="rect">
            <a:avLst/>
          </a:prstGeom>
        </p:spPr>
      </p:pic>
      <p:graphicFrame>
        <p:nvGraphicFramePr>
          <p:cNvPr id="3" name="Table 3">
            <a:extLst>
              <a:ext uri="{FF2B5EF4-FFF2-40B4-BE49-F238E27FC236}">
                <a16:creationId xmlns:a16="http://schemas.microsoft.com/office/drawing/2014/main" id="{DDEF0129-7C2D-3FA3-7518-148685A1E3CA}"/>
              </a:ext>
            </a:extLst>
          </p:cNvPr>
          <p:cNvGraphicFramePr>
            <a:graphicFrameLocks noGrp="1"/>
          </p:cNvGraphicFramePr>
          <p:nvPr>
            <p:extLst>
              <p:ext uri="{D42A27DB-BD31-4B8C-83A1-F6EECF244321}">
                <p14:modId xmlns:p14="http://schemas.microsoft.com/office/powerpoint/2010/main" val="3242011206"/>
              </p:ext>
            </p:extLst>
          </p:nvPr>
        </p:nvGraphicFramePr>
        <p:xfrm>
          <a:off x="3780311" y="2780805"/>
          <a:ext cx="7819378" cy="3550709"/>
        </p:xfrm>
        <a:graphic>
          <a:graphicData uri="http://schemas.openxmlformats.org/drawingml/2006/table">
            <a:tbl>
              <a:tblPr firstRow="1" bandRow="1">
                <a:tableStyleId>{5C22544A-7EE6-4342-B048-85BDC9FD1C3A}</a:tableStyleId>
              </a:tblPr>
              <a:tblGrid>
                <a:gridCol w="3909689">
                  <a:extLst>
                    <a:ext uri="{9D8B030D-6E8A-4147-A177-3AD203B41FA5}">
                      <a16:colId xmlns:a16="http://schemas.microsoft.com/office/drawing/2014/main" val="2106031538"/>
                    </a:ext>
                  </a:extLst>
                </a:gridCol>
                <a:gridCol w="3909689">
                  <a:extLst>
                    <a:ext uri="{9D8B030D-6E8A-4147-A177-3AD203B41FA5}">
                      <a16:colId xmlns:a16="http://schemas.microsoft.com/office/drawing/2014/main" val="2081555381"/>
                    </a:ext>
                  </a:extLst>
                </a:gridCol>
              </a:tblGrid>
              <a:tr h="492125">
                <a:tc>
                  <a:txBody>
                    <a:bodyPr/>
                    <a:lstStyle/>
                    <a:p>
                      <a:pPr lvl="0" algn="ctr">
                        <a:buNone/>
                      </a:pPr>
                      <a:r>
                        <a:rPr lang="en-US">
                          <a:solidFill>
                            <a:schemeClr val="tx1"/>
                          </a:solidFill>
                        </a:rPr>
                        <a:t>Symbols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Descriptions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87379941"/>
                  </a:ext>
                </a:extLst>
              </a:tr>
              <a:tr h="764646">
                <a:tc>
                  <a:txBody>
                    <a:bodyPr/>
                    <a:lstStyle/>
                    <a:p>
                      <a:pPr algn="ctr"/>
                      <a:endParaRPr lang="en-US">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TV Dish Line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37501460"/>
                  </a:ext>
                </a:extLst>
              </a:tr>
              <a:tr h="764646">
                <a:tc>
                  <a:txBody>
                    <a:bodyPr/>
                    <a:lstStyle/>
                    <a:p>
                      <a:pPr algn="ctr"/>
                      <a:endParaRPr lang="en-US">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solidFill>
                            <a:schemeClr val="tx1"/>
                          </a:solidFill>
                        </a:rPr>
                        <a:t>Telephone Line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643053061"/>
                  </a:ext>
                </a:extLst>
              </a:tr>
              <a:tr h="764646">
                <a:tc>
                  <a:txBody>
                    <a:bodyPr/>
                    <a:lstStyle/>
                    <a:p>
                      <a:pPr algn="ctr"/>
                      <a:endParaRPr lang="en-US">
                        <a:solidFill>
                          <a:schemeClr val="tx1"/>
                        </a:solidFill>
                      </a:endParaRP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Port For Communication</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9887498"/>
                  </a:ext>
                </a:extLst>
              </a:tr>
              <a:tr h="764646">
                <a:tc>
                  <a:txBody>
                    <a:bodyPr/>
                    <a:lstStyle/>
                    <a:p>
                      <a:pPr lvl="0" algn="ctr">
                        <a:buNone/>
                      </a:pPr>
                      <a:endParaRPr lang="en-US">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a:solidFill>
                            <a:schemeClr val="tx1"/>
                          </a:solidFill>
                        </a:rPr>
                        <a:t>Internet Router</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996156024"/>
                  </a:ext>
                </a:extLst>
              </a:tr>
            </a:tbl>
          </a:graphicData>
        </a:graphic>
      </p:graphicFrame>
      <p:pic>
        <p:nvPicPr>
          <p:cNvPr id="4" name="Picture 4" descr="Icon&#10;&#10;Description automatically generated">
            <a:extLst>
              <a:ext uri="{FF2B5EF4-FFF2-40B4-BE49-F238E27FC236}">
                <a16:creationId xmlns:a16="http://schemas.microsoft.com/office/drawing/2014/main" id="{979704D6-A569-D504-05A3-5A00A8EA0B5B}"/>
              </a:ext>
            </a:extLst>
          </p:cNvPr>
          <p:cNvPicPr>
            <a:picLocks noChangeAspect="1"/>
          </p:cNvPicPr>
          <p:nvPr/>
        </p:nvPicPr>
        <p:blipFill>
          <a:blip r:embed="rId3"/>
          <a:stretch>
            <a:fillRect/>
          </a:stretch>
        </p:blipFill>
        <p:spPr>
          <a:xfrm>
            <a:off x="5421168" y="3433618"/>
            <a:ext cx="760847" cy="510310"/>
          </a:xfrm>
          <a:prstGeom prst="rect">
            <a:avLst/>
          </a:prstGeom>
        </p:spPr>
      </p:pic>
      <p:pic>
        <p:nvPicPr>
          <p:cNvPr id="5" name="Picture 5" descr="Icon&#10;&#10;Description automatically generated">
            <a:extLst>
              <a:ext uri="{FF2B5EF4-FFF2-40B4-BE49-F238E27FC236}">
                <a16:creationId xmlns:a16="http://schemas.microsoft.com/office/drawing/2014/main" id="{A2174C83-7AE8-0CCC-2C69-0B14104FF2C0}"/>
              </a:ext>
            </a:extLst>
          </p:cNvPr>
          <p:cNvPicPr>
            <a:picLocks noChangeAspect="1"/>
          </p:cNvPicPr>
          <p:nvPr/>
        </p:nvPicPr>
        <p:blipFill>
          <a:blip r:embed="rId4"/>
          <a:stretch>
            <a:fillRect/>
          </a:stretch>
        </p:blipFill>
        <p:spPr>
          <a:xfrm>
            <a:off x="5312351" y="4196917"/>
            <a:ext cx="1151660" cy="519257"/>
          </a:xfrm>
          <a:prstGeom prst="rect">
            <a:avLst/>
          </a:prstGeom>
        </p:spPr>
      </p:pic>
      <p:pic>
        <p:nvPicPr>
          <p:cNvPr id="7" name="Picture 8" descr="Icon&#10;&#10;Description automatically generated">
            <a:extLst>
              <a:ext uri="{FF2B5EF4-FFF2-40B4-BE49-F238E27FC236}">
                <a16:creationId xmlns:a16="http://schemas.microsoft.com/office/drawing/2014/main" id="{5D1AD032-A0D3-FA60-8DE2-08E49B9B1BC1}"/>
              </a:ext>
            </a:extLst>
          </p:cNvPr>
          <p:cNvPicPr>
            <a:picLocks noChangeAspect="1"/>
          </p:cNvPicPr>
          <p:nvPr/>
        </p:nvPicPr>
        <p:blipFill>
          <a:blip r:embed="rId5"/>
          <a:stretch>
            <a:fillRect/>
          </a:stretch>
        </p:blipFill>
        <p:spPr>
          <a:xfrm>
            <a:off x="5676900" y="4870738"/>
            <a:ext cx="584200" cy="614796"/>
          </a:xfrm>
          <a:prstGeom prst="rect">
            <a:avLst/>
          </a:prstGeom>
        </p:spPr>
      </p:pic>
      <p:pic>
        <p:nvPicPr>
          <p:cNvPr id="9" name="Picture 9" descr="Icon&#10;&#10;Description automatically generated">
            <a:extLst>
              <a:ext uri="{FF2B5EF4-FFF2-40B4-BE49-F238E27FC236}">
                <a16:creationId xmlns:a16="http://schemas.microsoft.com/office/drawing/2014/main" id="{9EA3FA3A-6068-9245-6C04-F5DC68F224D4}"/>
              </a:ext>
            </a:extLst>
          </p:cNvPr>
          <p:cNvPicPr>
            <a:picLocks noChangeAspect="1"/>
          </p:cNvPicPr>
          <p:nvPr/>
        </p:nvPicPr>
        <p:blipFill>
          <a:blip r:embed="rId6"/>
          <a:stretch>
            <a:fillRect/>
          </a:stretch>
        </p:blipFill>
        <p:spPr>
          <a:xfrm rot="16200000">
            <a:off x="5562888" y="5593916"/>
            <a:ext cx="650588" cy="750168"/>
          </a:xfrm>
          <a:prstGeom prst="rect">
            <a:avLst/>
          </a:prstGeom>
        </p:spPr>
      </p:pic>
    </p:spTree>
    <p:extLst>
      <p:ext uri="{BB962C8B-B14F-4D97-AF65-F5344CB8AC3E}">
        <p14:creationId xmlns:p14="http://schemas.microsoft.com/office/powerpoint/2010/main" val="4008303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3" y="2565977"/>
            <a:ext cx="3260365"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cs typeface="Calibri Light"/>
              </a:rPr>
              <a:t>Conduit Layout of </a:t>
            </a:r>
            <a:endParaRPr lang="en-US"/>
          </a:p>
          <a:p>
            <a:pPr algn="ctr"/>
            <a:r>
              <a:rPr lang="en-US" sz="2000">
                <a:cs typeface="Calibri Light"/>
              </a:rPr>
              <a:t>TV, Cable and </a:t>
            </a:r>
            <a:endParaRPr lang="en-US">
              <a:cs typeface="Calibri Light"/>
            </a:endParaRPr>
          </a:p>
          <a:p>
            <a:pPr algn="ctr"/>
            <a:r>
              <a:rPr lang="en-US" sz="2000">
                <a:cs typeface="Calibri Light"/>
              </a:rPr>
              <a:t>Data Networks</a:t>
            </a:r>
          </a:p>
          <a:p>
            <a:pPr algn="ctr"/>
            <a:r>
              <a:rPr lang="en-US" sz="2000">
                <a:cs typeface="Calibri Light"/>
              </a:rPr>
              <a:t>2 Unit</a:t>
            </a:r>
          </a:p>
        </p:txBody>
      </p:sp>
      <p:pic>
        <p:nvPicPr>
          <p:cNvPr id="2" name="Picture 2" descr="Diagram&#10;&#10;Description automatically generated">
            <a:extLst>
              <a:ext uri="{FF2B5EF4-FFF2-40B4-BE49-F238E27FC236}">
                <a16:creationId xmlns:a16="http://schemas.microsoft.com/office/drawing/2014/main" id="{25A48961-4D22-42E3-7962-86FA9D1266F1}"/>
              </a:ext>
            </a:extLst>
          </p:cNvPr>
          <p:cNvPicPr>
            <a:picLocks noChangeAspect="1"/>
          </p:cNvPicPr>
          <p:nvPr/>
        </p:nvPicPr>
        <p:blipFill>
          <a:blip r:embed="rId2"/>
          <a:stretch>
            <a:fillRect/>
          </a:stretch>
        </p:blipFill>
        <p:spPr>
          <a:xfrm>
            <a:off x="3269674" y="2495"/>
            <a:ext cx="8920017" cy="6853010"/>
          </a:xfrm>
          <a:prstGeom prst="rect">
            <a:avLst/>
          </a:prstGeom>
        </p:spPr>
      </p:pic>
    </p:spTree>
    <p:extLst>
      <p:ext uri="{BB962C8B-B14F-4D97-AF65-F5344CB8AC3E}">
        <p14:creationId xmlns:p14="http://schemas.microsoft.com/office/powerpoint/2010/main" val="4104673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F80C4BF-B6E8-7E99-DA37-F23D37B45420}"/>
              </a:ext>
            </a:extLst>
          </p:cNvPr>
          <p:cNvPicPr>
            <a:picLocks noChangeAspect="1"/>
          </p:cNvPicPr>
          <p:nvPr/>
        </p:nvPicPr>
        <p:blipFill>
          <a:blip r:embed="rId2"/>
          <a:stretch>
            <a:fillRect/>
          </a:stretch>
        </p:blipFill>
        <p:spPr>
          <a:xfrm>
            <a:off x="3211947" y="-3313"/>
            <a:ext cx="8977744" cy="6864628"/>
          </a:xfrm>
          <a:prstGeom prst="rect">
            <a:avLst/>
          </a:prstGeom>
        </p:spPr>
      </p:pic>
      <p:sp>
        <p:nvSpPr>
          <p:cNvPr id="6" name="Title 1">
            <a:extLst>
              <a:ext uri="{FF2B5EF4-FFF2-40B4-BE49-F238E27FC236}">
                <a16:creationId xmlns:a16="http://schemas.microsoft.com/office/drawing/2014/main" id="{8E692109-239C-4B06-06CD-B265D4B4D902}"/>
              </a:ext>
            </a:extLst>
          </p:cNvPr>
          <p:cNvSpPr txBox="1">
            <a:spLocks/>
          </p:cNvSpPr>
          <p:nvPr/>
        </p:nvSpPr>
        <p:spPr>
          <a:xfrm>
            <a:off x="5123" y="2565977"/>
            <a:ext cx="3260365"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cs typeface="Calibri Light"/>
              </a:rPr>
              <a:t>Conduit Layout of </a:t>
            </a:r>
            <a:endParaRPr lang="en-US"/>
          </a:p>
          <a:p>
            <a:pPr algn="ctr"/>
            <a:r>
              <a:rPr lang="en-US" sz="2000">
                <a:cs typeface="Calibri Light"/>
              </a:rPr>
              <a:t>TV, Cable and </a:t>
            </a:r>
            <a:endParaRPr lang="en-US">
              <a:cs typeface="Calibri Light"/>
            </a:endParaRPr>
          </a:p>
          <a:p>
            <a:pPr algn="ctr"/>
            <a:r>
              <a:rPr lang="en-US" sz="2000">
                <a:cs typeface="Calibri Light"/>
              </a:rPr>
              <a:t>Data Networks</a:t>
            </a:r>
          </a:p>
          <a:p>
            <a:pPr algn="ctr"/>
            <a:r>
              <a:rPr lang="en-US" sz="2000">
                <a:cs typeface="Calibri Light"/>
              </a:rPr>
              <a:t>1 Unit</a:t>
            </a:r>
          </a:p>
        </p:txBody>
      </p:sp>
    </p:spTree>
    <p:extLst>
      <p:ext uri="{BB962C8B-B14F-4D97-AF65-F5344CB8AC3E}">
        <p14:creationId xmlns:p14="http://schemas.microsoft.com/office/powerpoint/2010/main" val="1769886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900795"/>
            <a:ext cx="3606729"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cs typeface="Calibri Light"/>
              </a:rPr>
              <a:t>Lighting Protection System </a:t>
            </a:r>
          </a:p>
          <a:p>
            <a:pPr algn="ctr"/>
            <a:r>
              <a:rPr lang="en-US" sz="2000">
                <a:cs typeface="Calibri Light"/>
              </a:rPr>
              <a:t>Calculation</a:t>
            </a:r>
          </a:p>
        </p:txBody>
      </p:sp>
      <p:sp>
        <p:nvSpPr>
          <p:cNvPr id="2" name="TextBox 1">
            <a:extLst>
              <a:ext uri="{FF2B5EF4-FFF2-40B4-BE49-F238E27FC236}">
                <a16:creationId xmlns:a16="http://schemas.microsoft.com/office/drawing/2014/main" id="{24A1A2DC-3EE5-B3B6-814F-2FCC45B6F77A}"/>
              </a:ext>
            </a:extLst>
          </p:cNvPr>
          <p:cNvSpPr txBox="1"/>
          <p:nvPr/>
        </p:nvSpPr>
        <p:spPr>
          <a:xfrm>
            <a:off x="3576205" y="209262"/>
            <a:ext cx="8354290"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Length of the Building: 72'</a:t>
            </a:r>
            <a:endParaRPr lang="en-US"/>
          </a:p>
          <a:p>
            <a:r>
              <a:rPr lang="en-US" sz="2400">
                <a:cs typeface="Calibri"/>
              </a:rPr>
              <a:t>Width of the Building: 53'</a:t>
            </a:r>
          </a:p>
          <a:p>
            <a:endParaRPr lang="en-US" sz="2400">
              <a:cs typeface="Calibri"/>
            </a:endParaRPr>
          </a:p>
          <a:p>
            <a:r>
              <a:rPr lang="en-US" sz="2400">
                <a:cs typeface="Calibri"/>
              </a:rPr>
              <a:t>Total Area = 3816 sq ft, 354.6 sq meters</a:t>
            </a:r>
          </a:p>
          <a:p>
            <a:endParaRPr lang="en-US" sz="2400">
              <a:cs typeface="Calibri"/>
            </a:endParaRPr>
          </a:p>
          <a:p>
            <a:r>
              <a:rPr lang="en-US" sz="2400" u="sng">
                <a:cs typeface="Calibri"/>
              </a:rPr>
              <a:t>Conductors on the Roof:</a:t>
            </a:r>
            <a:r>
              <a:rPr lang="en-US" sz="2400">
                <a:cs typeface="Calibri"/>
              </a:rPr>
              <a:t> (24" conductors, 25' maximum gap)</a:t>
            </a:r>
          </a:p>
          <a:p>
            <a:r>
              <a:rPr lang="en-US" sz="2400">
                <a:cs typeface="Calibri"/>
              </a:rPr>
              <a:t>4 on 4 corners</a:t>
            </a:r>
          </a:p>
          <a:p>
            <a:r>
              <a:rPr lang="en-US" sz="2400">
                <a:cs typeface="Calibri"/>
              </a:rPr>
              <a:t>Along the length 2 more conductors are needed</a:t>
            </a:r>
          </a:p>
          <a:p>
            <a:r>
              <a:rPr lang="en-US" sz="2400">
                <a:cs typeface="Calibri"/>
              </a:rPr>
              <a:t>Gap between each conductor = 24'</a:t>
            </a:r>
          </a:p>
          <a:p>
            <a:r>
              <a:rPr lang="en-US" sz="2400">
                <a:ea typeface="+mn-lt"/>
                <a:cs typeface="+mn-lt"/>
              </a:rPr>
              <a:t>Along the width 2 more conductors are needed</a:t>
            </a:r>
          </a:p>
          <a:p>
            <a:r>
              <a:rPr lang="en-US" sz="2400">
                <a:ea typeface="+mn-lt"/>
                <a:cs typeface="+mn-lt"/>
              </a:rPr>
              <a:t>Gap between each conductor = 17.67'</a:t>
            </a:r>
            <a:endParaRPr lang="en-US"/>
          </a:p>
          <a:p>
            <a:endParaRPr lang="en-US" sz="2400">
              <a:cs typeface="Calibri"/>
            </a:endParaRPr>
          </a:p>
          <a:p>
            <a:r>
              <a:rPr lang="en-US" sz="2400" u="sng">
                <a:cs typeface="Calibri"/>
              </a:rPr>
              <a:t>Down Conductor:</a:t>
            </a:r>
          </a:p>
          <a:p>
            <a:r>
              <a:rPr lang="en-US" sz="2400">
                <a:cs typeface="Calibri"/>
              </a:rPr>
              <a:t>Perimeter of the Building = 250'</a:t>
            </a:r>
          </a:p>
          <a:p>
            <a:r>
              <a:rPr lang="en-US" sz="2400">
                <a:cs typeface="Calibri"/>
              </a:rPr>
              <a:t>Required Down Conductor = 250/100  = 2.5 ~= 3</a:t>
            </a:r>
          </a:p>
          <a:p>
            <a:endParaRPr lang="en-US" sz="2400">
              <a:cs typeface="Calibri"/>
            </a:endParaRPr>
          </a:p>
        </p:txBody>
      </p:sp>
    </p:spTree>
    <p:extLst>
      <p:ext uri="{BB962C8B-B14F-4D97-AF65-F5344CB8AC3E}">
        <p14:creationId xmlns:p14="http://schemas.microsoft.com/office/powerpoint/2010/main" val="671145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903431"/>
            <a:ext cx="3606729"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cs typeface="Calibri Light"/>
              </a:rPr>
              <a:t>Lighting Protection System </a:t>
            </a:r>
          </a:p>
          <a:p>
            <a:pPr algn="ctr"/>
            <a:r>
              <a:rPr lang="en-US" sz="2000">
                <a:cs typeface="Calibri Light"/>
              </a:rPr>
              <a:t>Layout</a:t>
            </a:r>
          </a:p>
        </p:txBody>
      </p:sp>
      <p:pic>
        <p:nvPicPr>
          <p:cNvPr id="2" name="Picture 2" descr="Diagram&#10;&#10;Description automatically generated">
            <a:extLst>
              <a:ext uri="{FF2B5EF4-FFF2-40B4-BE49-F238E27FC236}">
                <a16:creationId xmlns:a16="http://schemas.microsoft.com/office/drawing/2014/main" id="{9E15FC8F-2113-2392-EBB0-D99DEB90F508}"/>
              </a:ext>
            </a:extLst>
          </p:cNvPr>
          <p:cNvPicPr>
            <a:picLocks noChangeAspect="1"/>
          </p:cNvPicPr>
          <p:nvPr/>
        </p:nvPicPr>
        <p:blipFill rotWithShape="1">
          <a:blip r:embed="rId2"/>
          <a:srcRect t="249" r="42969" b="-365"/>
          <a:stretch/>
        </p:blipFill>
        <p:spPr>
          <a:xfrm>
            <a:off x="3315855" y="-4263"/>
            <a:ext cx="5060865" cy="6860940"/>
          </a:xfrm>
          <a:prstGeom prst="rect">
            <a:avLst/>
          </a:prstGeom>
        </p:spPr>
      </p:pic>
      <p:pic>
        <p:nvPicPr>
          <p:cNvPr id="3" name="Picture 3">
            <a:extLst>
              <a:ext uri="{FF2B5EF4-FFF2-40B4-BE49-F238E27FC236}">
                <a16:creationId xmlns:a16="http://schemas.microsoft.com/office/drawing/2014/main" id="{125F7C07-24BB-B073-CF52-4A1136CA4FDE}"/>
              </a:ext>
            </a:extLst>
          </p:cNvPr>
          <p:cNvPicPr>
            <a:picLocks noChangeAspect="1"/>
          </p:cNvPicPr>
          <p:nvPr/>
        </p:nvPicPr>
        <p:blipFill>
          <a:blip r:embed="rId3"/>
          <a:stretch>
            <a:fillRect/>
          </a:stretch>
        </p:blipFill>
        <p:spPr>
          <a:xfrm>
            <a:off x="9229892" y="1717964"/>
            <a:ext cx="2218124" cy="3710709"/>
          </a:xfrm>
          <a:prstGeom prst="rect">
            <a:avLst/>
          </a:prstGeom>
        </p:spPr>
      </p:pic>
      <p:sp>
        <p:nvSpPr>
          <p:cNvPr id="4" name="TextBox 3">
            <a:extLst>
              <a:ext uri="{FF2B5EF4-FFF2-40B4-BE49-F238E27FC236}">
                <a16:creationId xmlns:a16="http://schemas.microsoft.com/office/drawing/2014/main" id="{2AAAA32D-055E-8249-6887-3782E214A180}"/>
              </a:ext>
            </a:extLst>
          </p:cNvPr>
          <p:cNvSpPr txBox="1"/>
          <p:nvPr/>
        </p:nvSpPr>
        <p:spPr>
          <a:xfrm>
            <a:off x="9413875" y="13176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Roof Conductor </a:t>
            </a:r>
          </a:p>
        </p:txBody>
      </p:sp>
      <p:sp>
        <p:nvSpPr>
          <p:cNvPr id="5" name="TextBox 4">
            <a:extLst>
              <a:ext uri="{FF2B5EF4-FFF2-40B4-BE49-F238E27FC236}">
                <a16:creationId xmlns:a16="http://schemas.microsoft.com/office/drawing/2014/main" id="{C82245BB-2CA4-6487-5958-D7FC9205647B}"/>
              </a:ext>
            </a:extLst>
          </p:cNvPr>
          <p:cNvSpPr txBox="1"/>
          <p:nvPr/>
        </p:nvSpPr>
        <p:spPr>
          <a:xfrm>
            <a:off x="9413875" y="24837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Air Spike</a:t>
            </a:r>
            <a:endParaRPr lang="en-US"/>
          </a:p>
        </p:txBody>
      </p:sp>
      <p:sp>
        <p:nvSpPr>
          <p:cNvPr id="6" name="TextBox 5">
            <a:extLst>
              <a:ext uri="{FF2B5EF4-FFF2-40B4-BE49-F238E27FC236}">
                <a16:creationId xmlns:a16="http://schemas.microsoft.com/office/drawing/2014/main" id="{FC454CED-1482-8810-FEB1-0FCC0CE9BBC2}"/>
              </a:ext>
            </a:extLst>
          </p:cNvPr>
          <p:cNvSpPr txBox="1"/>
          <p:nvPr/>
        </p:nvSpPr>
        <p:spPr>
          <a:xfrm>
            <a:off x="9448510" y="38229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Down Conductor</a:t>
            </a:r>
            <a:endParaRPr lang="en-US"/>
          </a:p>
        </p:txBody>
      </p:sp>
    </p:spTree>
    <p:extLst>
      <p:ext uri="{BB962C8B-B14F-4D97-AF65-F5344CB8AC3E}">
        <p14:creationId xmlns:p14="http://schemas.microsoft.com/office/powerpoint/2010/main" val="75082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DEFF-0BCD-9D68-D9A0-8B025E0409CB}"/>
              </a:ext>
            </a:extLst>
          </p:cNvPr>
          <p:cNvSpPr>
            <a:spLocks noGrp="1"/>
          </p:cNvSpPr>
          <p:nvPr>
            <p:ph type="title"/>
          </p:nvPr>
        </p:nvSpPr>
        <p:spPr/>
        <p:txBody>
          <a:bodyPr/>
          <a:lstStyle/>
          <a:p>
            <a:r>
              <a:rPr lang="en-US">
                <a:cs typeface="Calibri Light"/>
              </a:rPr>
              <a:t>Design Steps</a:t>
            </a:r>
            <a:endParaRPr lang="en-US"/>
          </a:p>
        </p:txBody>
      </p:sp>
      <p:graphicFrame>
        <p:nvGraphicFramePr>
          <p:cNvPr id="4" name="Diagram 4">
            <a:extLst>
              <a:ext uri="{FF2B5EF4-FFF2-40B4-BE49-F238E27FC236}">
                <a16:creationId xmlns:a16="http://schemas.microsoft.com/office/drawing/2014/main" id="{21FA1F9C-6E63-3314-6697-AAC41CAC773E}"/>
              </a:ext>
            </a:extLst>
          </p:cNvPr>
          <p:cNvGraphicFramePr>
            <a:graphicFrameLocks noGrp="1"/>
          </p:cNvGraphicFramePr>
          <p:nvPr>
            <p:ph idx="1"/>
            <p:extLst>
              <p:ext uri="{D42A27DB-BD31-4B8C-83A1-F6EECF244321}">
                <p14:modId xmlns:p14="http://schemas.microsoft.com/office/powerpoint/2010/main" val="177877899"/>
              </p:ext>
            </p:extLst>
          </p:nvPr>
        </p:nvGraphicFramePr>
        <p:xfrm>
          <a:off x="846023" y="154378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372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AD6CF8-3CE0-C63A-D284-C631E610BBF7}"/>
              </a:ext>
            </a:extLst>
          </p:cNvPr>
          <p:cNvSpPr txBox="1"/>
          <p:nvPr/>
        </p:nvSpPr>
        <p:spPr>
          <a:xfrm>
            <a:off x="792307" y="964046"/>
            <a:ext cx="1089429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a:ea typeface="+mn-lt"/>
                <a:cs typeface="+mn-lt"/>
              </a:rPr>
              <a:t>Some Notes on Fitting and Fixtures and Conduits</a:t>
            </a:r>
            <a:endParaRPr lang="en-US" sz="2400">
              <a:cs typeface="Calibri"/>
            </a:endParaRPr>
          </a:p>
          <a:p>
            <a:pPr algn="just"/>
            <a:endParaRPr lang="en-US" sz="2400" b="1">
              <a:ea typeface="+mn-lt"/>
              <a:cs typeface="+mn-lt"/>
            </a:endParaRPr>
          </a:p>
          <a:p>
            <a:pPr marL="285750" indent="-285750" algn="just">
              <a:buFont typeface="Arial"/>
              <a:buChar char="•"/>
            </a:pPr>
            <a:r>
              <a:rPr lang="en-US" sz="2400">
                <a:ea typeface="+mn-lt"/>
                <a:cs typeface="+mn-lt"/>
              </a:rPr>
              <a:t>We chose 20W LED bulbs and </a:t>
            </a:r>
            <a:r>
              <a:rPr lang="en-US" sz="2400" err="1">
                <a:ea typeface="+mn-lt"/>
                <a:cs typeface="+mn-lt"/>
              </a:rPr>
              <a:t>tubelights</a:t>
            </a:r>
            <a:r>
              <a:rPr lang="en-US" sz="2400">
                <a:ea typeface="+mn-lt"/>
                <a:cs typeface="+mn-lt"/>
              </a:rPr>
              <a:t> (2000 W in standard 100 lumen/W rate).</a:t>
            </a:r>
            <a:endParaRPr lang="en-US" sz="2400">
              <a:cs typeface="Calibri" panose="020F0502020204030204"/>
            </a:endParaRPr>
          </a:p>
          <a:p>
            <a:pPr marL="285750" indent="-285750" algn="just">
              <a:buFont typeface="Arial"/>
              <a:buChar char="•"/>
            </a:pPr>
            <a:r>
              <a:rPr lang="en-US" sz="2400">
                <a:ea typeface="+mn-lt"/>
                <a:cs typeface="+mn-lt"/>
              </a:rPr>
              <a:t>For power socket, 3 pin Q (20A, 4000W) were used. We tried to distribute 4 power sockets to each of the dual units and 5 to the single unit.</a:t>
            </a:r>
            <a:endParaRPr lang="en-US" sz="2400">
              <a:cs typeface="Calibri" panose="020F0502020204030204"/>
            </a:endParaRPr>
          </a:p>
          <a:p>
            <a:pPr marL="285750" indent="-285750" algn="just">
              <a:buFont typeface="Arial"/>
              <a:buChar char="•"/>
            </a:pPr>
            <a:r>
              <a:rPr lang="en-US" sz="2400">
                <a:ea typeface="+mn-lt"/>
                <a:cs typeface="+mn-lt"/>
              </a:rPr>
              <a:t>For emergency conduit, only one light and one fan per each bedroom, half of the lights in the garage, the stair lights and some few other lights were kept. Our emergency system is part of the main system and works as a partial backup, so we didn’t add any separate emergency system.</a:t>
            </a:r>
            <a:endParaRPr lang="en-US" sz="2400">
              <a:cs typeface="Calibri"/>
            </a:endParaRPr>
          </a:p>
          <a:p>
            <a:pPr algn="just"/>
            <a:endParaRPr lang="en-US" sz="2400">
              <a:cs typeface="Calibri"/>
            </a:endParaRPr>
          </a:p>
        </p:txBody>
      </p:sp>
    </p:spTree>
    <p:extLst>
      <p:ext uri="{BB962C8B-B14F-4D97-AF65-F5344CB8AC3E}">
        <p14:creationId xmlns:p14="http://schemas.microsoft.com/office/powerpoint/2010/main" val="2599960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ACAD55C0-9B27-76EB-687A-295E108C977E}"/>
              </a:ext>
            </a:extLst>
          </p:cNvPr>
          <p:cNvPicPr>
            <a:picLocks noChangeAspect="1"/>
          </p:cNvPicPr>
          <p:nvPr/>
        </p:nvPicPr>
        <p:blipFill>
          <a:blip r:embed="rId2"/>
          <a:stretch>
            <a:fillRect/>
          </a:stretch>
        </p:blipFill>
        <p:spPr>
          <a:xfrm>
            <a:off x="1122218" y="872654"/>
            <a:ext cx="9947563" cy="5112693"/>
          </a:xfrm>
          <a:prstGeom prst="rect">
            <a:avLst/>
          </a:prstGeom>
        </p:spPr>
      </p:pic>
    </p:spTree>
    <p:extLst>
      <p:ext uri="{BB962C8B-B14F-4D97-AF65-F5344CB8AC3E}">
        <p14:creationId xmlns:p14="http://schemas.microsoft.com/office/powerpoint/2010/main" val="914723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 letter&#10;&#10;Description automatically generated">
            <a:extLst>
              <a:ext uri="{FF2B5EF4-FFF2-40B4-BE49-F238E27FC236}">
                <a16:creationId xmlns:a16="http://schemas.microsoft.com/office/drawing/2014/main" id="{6AEF1F54-EB54-BCB7-B130-69562CA61DAA}"/>
              </a:ext>
            </a:extLst>
          </p:cNvPr>
          <p:cNvPicPr>
            <a:picLocks noChangeAspect="1"/>
          </p:cNvPicPr>
          <p:nvPr/>
        </p:nvPicPr>
        <p:blipFill>
          <a:blip r:embed="rId2"/>
          <a:stretch>
            <a:fillRect/>
          </a:stretch>
        </p:blipFill>
        <p:spPr>
          <a:xfrm>
            <a:off x="660400" y="519971"/>
            <a:ext cx="10871199" cy="5564058"/>
          </a:xfrm>
          <a:prstGeom prst="rect">
            <a:avLst/>
          </a:prstGeom>
        </p:spPr>
      </p:pic>
    </p:spTree>
    <p:extLst>
      <p:ext uri="{BB962C8B-B14F-4D97-AF65-F5344CB8AC3E}">
        <p14:creationId xmlns:p14="http://schemas.microsoft.com/office/powerpoint/2010/main" val="3585746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Table&#10;&#10;Description automatically generated">
            <a:extLst>
              <a:ext uri="{FF2B5EF4-FFF2-40B4-BE49-F238E27FC236}">
                <a16:creationId xmlns:a16="http://schemas.microsoft.com/office/drawing/2014/main" id="{CC462BB4-3C33-2E7E-CB88-87FD0B0A39FE}"/>
              </a:ext>
            </a:extLst>
          </p:cNvPr>
          <p:cNvPicPr>
            <a:picLocks noChangeAspect="1"/>
          </p:cNvPicPr>
          <p:nvPr/>
        </p:nvPicPr>
        <p:blipFill>
          <a:blip r:embed="rId2"/>
          <a:stretch>
            <a:fillRect/>
          </a:stretch>
        </p:blipFill>
        <p:spPr>
          <a:xfrm>
            <a:off x="2309" y="943"/>
            <a:ext cx="5502563" cy="6902295"/>
          </a:xfrm>
          <a:prstGeom prst="rect">
            <a:avLst/>
          </a:prstGeom>
        </p:spPr>
      </p:pic>
      <p:pic>
        <p:nvPicPr>
          <p:cNvPr id="7" name="Picture 7" descr="Table&#10;&#10;Description automatically generated">
            <a:extLst>
              <a:ext uri="{FF2B5EF4-FFF2-40B4-BE49-F238E27FC236}">
                <a16:creationId xmlns:a16="http://schemas.microsoft.com/office/drawing/2014/main" id="{9C84ABB1-6907-6A2B-8790-D1815843AEE9}"/>
              </a:ext>
            </a:extLst>
          </p:cNvPr>
          <p:cNvPicPr>
            <a:picLocks noChangeAspect="1"/>
          </p:cNvPicPr>
          <p:nvPr/>
        </p:nvPicPr>
        <p:blipFill>
          <a:blip r:embed="rId3"/>
          <a:stretch>
            <a:fillRect/>
          </a:stretch>
        </p:blipFill>
        <p:spPr>
          <a:xfrm>
            <a:off x="5509491" y="2223413"/>
            <a:ext cx="6680200" cy="2480445"/>
          </a:xfrm>
          <a:prstGeom prst="rect">
            <a:avLst/>
          </a:prstGeom>
        </p:spPr>
      </p:pic>
    </p:spTree>
    <p:extLst>
      <p:ext uri="{BB962C8B-B14F-4D97-AF65-F5344CB8AC3E}">
        <p14:creationId xmlns:p14="http://schemas.microsoft.com/office/powerpoint/2010/main" val="1910219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receipt&#10;&#10;Description automatically generated">
            <a:extLst>
              <a:ext uri="{FF2B5EF4-FFF2-40B4-BE49-F238E27FC236}">
                <a16:creationId xmlns:a16="http://schemas.microsoft.com/office/drawing/2014/main" id="{E116646D-BA6A-DA62-A442-BD5D0F9FF38A}"/>
              </a:ext>
            </a:extLst>
          </p:cNvPr>
          <p:cNvPicPr>
            <a:picLocks noChangeAspect="1"/>
          </p:cNvPicPr>
          <p:nvPr/>
        </p:nvPicPr>
        <p:blipFill>
          <a:blip r:embed="rId2"/>
          <a:stretch>
            <a:fillRect/>
          </a:stretch>
        </p:blipFill>
        <p:spPr>
          <a:xfrm>
            <a:off x="2309" y="683756"/>
            <a:ext cx="6287654" cy="5490487"/>
          </a:xfrm>
          <a:prstGeom prst="rect">
            <a:avLst/>
          </a:prstGeom>
        </p:spPr>
      </p:pic>
      <p:pic>
        <p:nvPicPr>
          <p:cNvPr id="5" name="Picture 7" descr="Table&#10;&#10;Description automatically generated">
            <a:extLst>
              <a:ext uri="{FF2B5EF4-FFF2-40B4-BE49-F238E27FC236}">
                <a16:creationId xmlns:a16="http://schemas.microsoft.com/office/drawing/2014/main" id="{85A0228E-D26F-C98E-EF31-DEA7BAAB9643}"/>
              </a:ext>
            </a:extLst>
          </p:cNvPr>
          <p:cNvPicPr>
            <a:picLocks noChangeAspect="1"/>
          </p:cNvPicPr>
          <p:nvPr/>
        </p:nvPicPr>
        <p:blipFill>
          <a:blip r:embed="rId3"/>
          <a:stretch>
            <a:fillRect/>
          </a:stretch>
        </p:blipFill>
        <p:spPr>
          <a:xfrm>
            <a:off x="6167582" y="2104562"/>
            <a:ext cx="6022109" cy="2637330"/>
          </a:xfrm>
          <a:prstGeom prst="rect">
            <a:avLst/>
          </a:prstGeom>
        </p:spPr>
      </p:pic>
    </p:spTree>
    <p:extLst>
      <p:ext uri="{BB962C8B-B14F-4D97-AF65-F5344CB8AC3E}">
        <p14:creationId xmlns:p14="http://schemas.microsoft.com/office/powerpoint/2010/main" val="2938243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A841D7-82E7-F55D-4C38-20680DEE6935}"/>
              </a:ext>
            </a:extLst>
          </p:cNvPr>
          <p:cNvSpPr txBox="1"/>
          <p:nvPr/>
        </p:nvSpPr>
        <p:spPr>
          <a:xfrm>
            <a:off x="3706873" y="2849794"/>
            <a:ext cx="560460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cs typeface="Calibri"/>
              </a:rPr>
              <a:t>Switch Board Diagrams</a:t>
            </a:r>
          </a:p>
        </p:txBody>
      </p:sp>
    </p:spTree>
    <p:extLst>
      <p:ext uri="{BB962C8B-B14F-4D97-AF65-F5344CB8AC3E}">
        <p14:creationId xmlns:p14="http://schemas.microsoft.com/office/powerpoint/2010/main" val="1618486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Diagram, engineering drawing&#10;&#10;Description automatically generated">
            <a:extLst>
              <a:ext uri="{FF2B5EF4-FFF2-40B4-BE49-F238E27FC236}">
                <a16:creationId xmlns:a16="http://schemas.microsoft.com/office/drawing/2014/main" id="{87625C44-FCAA-DF08-294D-17A972FA331D}"/>
              </a:ext>
            </a:extLst>
          </p:cNvPr>
          <p:cNvPicPr>
            <a:picLocks noChangeAspect="1"/>
          </p:cNvPicPr>
          <p:nvPr/>
        </p:nvPicPr>
        <p:blipFill>
          <a:blip r:embed="rId2"/>
          <a:stretch>
            <a:fillRect/>
          </a:stretch>
        </p:blipFill>
        <p:spPr>
          <a:xfrm>
            <a:off x="13855" y="535181"/>
            <a:ext cx="12175835" cy="6318728"/>
          </a:xfrm>
          <a:prstGeom prst="rect">
            <a:avLst/>
          </a:prstGeom>
        </p:spPr>
      </p:pic>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79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Switch Board Connection Diagram – Basement</a:t>
            </a:r>
          </a:p>
        </p:txBody>
      </p:sp>
    </p:spTree>
    <p:extLst>
      <p:ext uri="{BB962C8B-B14F-4D97-AF65-F5344CB8AC3E}">
        <p14:creationId xmlns:p14="http://schemas.microsoft.com/office/powerpoint/2010/main" val="3400423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838199" y="5340"/>
            <a:ext cx="10515599" cy="801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800" kern="1200">
                <a:solidFill>
                  <a:schemeClr val="tx1"/>
                </a:solidFill>
                <a:latin typeface="+mj-lt"/>
                <a:ea typeface="+mj-ea"/>
                <a:cs typeface="+mj-cs"/>
              </a:rPr>
              <a:t>Switch Board Connection Calculations – Basement</a:t>
            </a:r>
          </a:p>
        </p:txBody>
      </p:sp>
      <p:pic>
        <p:nvPicPr>
          <p:cNvPr id="2" name="Picture 2" descr="Table&#10;&#10;Description automatically generated">
            <a:extLst>
              <a:ext uri="{FF2B5EF4-FFF2-40B4-BE49-F238E27FC236}">
                <a16:creationId xmlns:a16="http://schemas.microsoft.com/office/drawing/2014/main" id="{90282EBE-3381-5473-840B-5640C919379E}"/>
              </a:ext>
            </a:extLst>
          </p:cNvPr>
          <p:cNvPicPr>
            <a:picLocks noChangeAspect="1"/>
          </p:cNvPicPr>
          <p:nvPr/>
        </p:nvPicPr>
        <p:blipFill>
          <a:blip r:embed="rId2"/>
          <a:stretch>
            <a:fillRect/>
          </a:stretch>
        </p:blipFill>
        <p:spPr>
          <a:xfrm>
            <a:off x="-9236" y="2218119"/>
            <a:ext cx="12187381" cy="2421760"/>
          </a:xfrm>
          <a:prstGeom prst="rect">
            <a:avLst/>
          </a:prstGeom>
        </p:spPr>
      </p:pic>
    </p:spTree>
    <p:extLst>
      <p:ext uri="{BB962C8B-B14F-4D97-AF65-F5344CB8AC3E}">
        <p14:creationId xmlns:p14="http://schemas.microsoft.com/office/powerpoint/2010/main" val="70089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engineering drawing&#10;&#10;Description automatically generated">
            <a:extLst>
              <a:ext uri="{FF2B5EF4-FFF2-40B4-BE49-F238E27FC236}">
                <a16:creationId xmlns:a16="http://schemas.microsoft.com/office/drawing/2014/main" id="{359569C0-0DE3-9FAF-61E5-AB11E1EA1EE4}"/>
              </a:ext>
            </a:extLst>
          </p:cNvPr>
          <p:cNvPicPr>
            <a:picLocks noChangeAspect="1"/>
          </p:cNvPicPr>
          <p:nvPr/>
        </p:nvPicPr>
        <p:blipFill>
          <a:blip r:embed="rId2"/>
          <a:stretch>
            <a:fillRect/>
          </a:stretch>
        </p:blipFill>
        <p:spPr>
          <a:xfrm>
            <a:off x="697073" y="880817"/>
            <a:ext cx="10797854" cy="5615913"/>
          </a:xfrm>
          <a:prstGeom prst="rect">
            <a:avLst/>
          </a:prstGeom>
        </p:spPr>
      </p:pic>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212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Switch Board Connection Diagram – Ground Floor</a:t>
            </a:r>
          </a:p>
        </p:txBody>
      </p:sp>
    </p:spTree>
    <p:extLst>
      <p:ext uri="{BB962C8B-B14F-4D97-AF65-F5344CB8AC3E}">
        <p14:creationId xmlns:p14="http://schemas.microsoft.com/office/powerpoint/2010/main" val="1423365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838199" y="124402"/>
            <a:ext cx="10515599" cy="932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400" kern="1200">
                <a:latin typeface="+mj-lt"/>
                <a:ea typeface="+mj-ea"/>
                <a:cs typeface="+mj-cs"/>
              </a:rPr>
              <a:t>Switch Board Connection Calculations – Ground Floor</a:t>
            </a:r>
          </a:p>
        </p:txBody>
      </p:sp>
      <p:pic>
        <p:nvPicPr>
          <p:cNvPr id="2" name="Picture 2" descr="Table&#10;&#10;Description automatically generated">
            <a:extLst>
              <a:ext uri="{FF2B5EF4-FFF2-40B4-BE49-F238E27FC236}">
                <a16:creationId xmlns:a16="http://schemas.microsoft.com/office/drawing/2014/main" id="{DCA6A8CF-4DF3-88A5-4B12-7E730D68C6EE}"/>
              </a:ext>
            </a:extLst>
          </p:cNvPr>
          <p:cNvPicPr>
            <a:picLocks noChangeAspect="1"/>
          </p:cNvPicPr>
          <p:nvPr/>
        </p:nvPicPr>
        <p:blipFill>
          <a:blip r:embed="rId2"/>
          <a:stretch>
            <a:fillRect/>
          </a:stretch>
        </p:blipFill>
        <p:spPr>
          <a:xfrm>
            <a:off x="2309" y="2308143"/>
            <a:ext cx="12187381" cy="2253258"/>
          </a:xfrm>
          <a:prstGeom prst="rect">
            <a:avLst/>
          </a:prstGeom>
        </p:spPr>
      </p:pic>
    </p:spTree>
    <p:extLst>
      <p:ext uri="{BB962C8B-B14F-4D97-AF65-F5344CB8AC3E}">
        <p14:creationId xmlns:p14="http://schemas.microsoft.com/office/powerpoint/2010/main" val="355370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F34797E-D096-F260-C49C-3EE743A78042}"/>
              </a:ext>
            </a:extLst>
          </p:cNvPr>
          <p:cNvSpPr txBox="1">
            <a:spLocks/>
          </p:cNvSpPr>
          <p:nvPr/>
        </p:nvSpPr>
        <p:spPr>
          <a:xfrm>
            <a:off x="5123" y="2900795"/>
            <a:ext cx="3606728" cy="10600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Floor Layout </a:t>
            </a:r>
            <a:br>
              <a:rPr lang="en-US">
                <a:cs typeface="Calibri Light"/>
              </a:rPr>
            </a:br>
            <a:r>
              <a:rPr lang="en-US">
                <a:cs typeface="Calibri Light"/>
              </a:rPr>
              <a:t>Basement</a:t>
            </a:r>
          </a:p>
        </p:txBody>
      </p:sp>
      <p:pic>
        <p:nvPicPr>
          <p:cNvPr id="2" name="Picture 2" descr="Diagram&#10;&#10;Description automatically generated">
            <a:extLst>
              <a:ext uri="{FF2B5EF4-FFF2-40B4-BE49-F238E27FC236}">
                <a16:creationId xmlns:a16="http://schemas.microsoft.com/office/drawing/2014/main" id="{E878BA25-17A5-6A74-7508-548D35D09D21}"/>
              </a:ext>
            </a:extLst>
          </p:cNvPr>
          <p:cNvPicPr>
            <a:picLocks noChangeAspect="1"/>
          </p:cNvPicPr>
          <p:nvPr/>
        </p:nvPicPr>
        <p:blipFill>
          <a:blip r:embed="rId2"/>
          <a:stretch>
            <a:fillRect/>
          </a:stretch>
        </p:blipFill>
        <p:spPr>
          <a:xfrm>
            <a:off x="3789218" y="2410"/>
            <a:ext cx="4602018" cy="6853181"/>
          </a:xfrm>
          <a:prstGeom prst="rect">
            <a:avLst/>
          </a:prstGeom>
        </p:spPr>
      </p:pic>
    </p:spTree>
    <p:extLst>
      <p:ext uri="{BB962C8B-B14F-4D97-AF65-F5344CB8AC3E}">
        <p14:creationId xmlns:p14="http://schemas.microsoft.com/office/powerpoint/2010/main" val="1812444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Switch Board Connection Diagram – Typical 2 Unit</a:t>
            </a:r>
          </a:p>
        </p:txBody>
      </p:sp>
      <p:pic>
        <p:nvPicPr>
          <p:cNvPr id="4" name="Picture 4" descr="A picture containing text, antenna&#10;&#10;Description automatically generated">
            <a:extLst>
              <a:ext uri="{FF2B5EF4-FFF2-40B4-BE49-F238E27FC236}">
                <a16:creationId xmlns:a16="http://schemas.microsoft.com/office/drawing/2014/main" id="{521427C9-AC0E-6816-7D5A-E78894074753}"/>
              </a:ext>
            </a:extLst>
          </p:cNvPr>
          <p:cNvPicPr>
            <a:picLocks noChangeAspect="1"/>
          </p:cNvPicPr>
          <p:nvPr/>
        </p:nvPicPr>
        <p:blipFill>
          <a:blip r:embed="rId2"/>
          <a:stretch>
            <a:fillRect/>
          </a:stretch>
        </p:blipFill>
        <p:spPr>
          <a:xfrm>
            <a:off x="2309" y="1195349"/>
            <a:ext cx="12175836" cy="2573848"/>
          </a:xfrm>
          <a:prstGeom prst="rect">
            <a:avLst/>
          </a:prstGeom>
        </p:spPr>
      </p:pic>
      <p:pic>
        <p:nvPicPr>
          <p:cNvPr id="5" name="Picture 5" descr="Diagram, schematic&#10;&#10;Description automatically generated">
            <a:extLst>
              <a:ext uri="{FF2B5EF4-FFF2-40B4-BE49-F238E27FC236}">
                <a16:creationId xmlns:a16="http://schemas.microsoft.com/office/drawing/2014/main" id="{D0921D6B-8CE9-7A68-3964-8859BE00719A}"/>
              </a:ext>
            </a:extLst>
          </p:cNvPr>
          <p:cNvPicPr>
            <a:picLocks noChangeAspect="1"/>
          </p:cNvPicPr>
          <p:nvPr/>
        </p:nvPicPr>
        <p:blipFill>
          <a:blip r:embed="rId3"/>
          <a:stretch>
            <a:fillRect/>
          </a:stretch>
        </p:blipFill>
        <p:spPr>
          <a:xfrm>
            <a:off x="2310" y="3682184"/>
            <a:ext cx="12175836" cy="3176633"/>
          </a:xfrm>
          <a:prstGeom prst="rect">
            <a:avLst/>
          </a:prstGeom>
        </p:spPr>
      </p:pic>
    </p:spTree>
    <p:extLst>
      <p:ext uri="{BB962C8B-B14F-4D97-AF65-F5344CB8AC3E}">
        <p14:creationId xmlns:p14="http://schemas.microsoft.com/office/powerpoint/2010/main" val="1851991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Switch Board Connection Calculation – Typical 2 Unit</a:t>
            </a:r>
          </a:p>
        </p:txBody>
      </p:sp>
      <p:pic>
        <p:nvPicPr>
          <p:cNvPr id="6" name="Picture 6" descr="Table&#10;&#10;Description automatically generated">
            <a:extLst>
              <a:ext uri="{FF2B5EF4-FFF2-40B4-BE49-F238E27FC236}">
                <a16:creationId xmlns:a16="http://schemas.microsoft.com/office/drawing/2014/main" id="{B4240C28-6E71-2CB1-498E-095144CE448C}"/>
              </a:ext>
            </a:extLst>
          </p:cNvPr>
          <p:cNvPicPr>
            <a:picLocks noChangeAspect="1"/>
          </p:cNvPicPr>
          <p:nvPr/>
        </p:nvPicPr>
        <p:blipFill>
          <a:blip r:embed="rId2"/>
          <a:stretch>
            <a:fillRect/>
          </a:stretch>
        </p:blipFill>
        <p:spPr>
          <a:xfrm>
            <a:off x="13855" y="1843239"/>
            <a:ext cx="12175835" cy="2559615"/>
          </a:xfrm>
          <a:prstGeom prst="rect">
            <a:avLst/>
          </a:prstGeom>
        </p:spPr>
      </p:pic>
      <p:pic>
        <p:nvPicPr>
          <p:cNvPr id="7" name="Picture 8" descr="Table&#10;&#10;Description automatically generated">
            <a:extLst>
              <a:ext uri="{FF2B5EF4-FFF2-40B4-BE49-F238E27FC236}">
                <a16:creationId xmlns:a16="http://schemas.microsoft.com/office/drawing/2014/main" id="{C0E4A69C-4579-C522-A07F-617346C0A08A}"/>
              </a:ext>
            </a:extLst>
          </p:cNvPr>
          <p:cNvPicPr>
            <a:picLocks noChangeAspect="1"/>
          </p:cNvPicPr>
          <p:nvPr/>
        </p:nvPicPr>
        <p:blipFill>
          <a:blip r:embed="rId3"/>
          <a:stretch>
            <a:fillRect/>
          </a:stretch>
        </p:blipFill>
        <p:spPr>
          <a:xfrm>
            <a:off x="13855" y="4398137"/>
            <a:ext cx="12175835" cy="2460545"/>
          </a:xfrm>
          <a:prstGeom prst="rect">
            <a:avLst/>
          </a:prstGeom>
        </p:spPr>
      </p:pic>
    </p:spTree>
    <p:extLst>
      <p:ext uri="{BB962C8B-B14F-4D97-AF65-F5344CB8AC3E}">
        <p14:creationId xmlns:p14="http://schemas.microsoft.com/office/powerpoint/2010/main" val="1444826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04A186E-EDD9-7E41-02C2-C0B2FB97F9DE}"/>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a:latin typeface="+mj-lt"/>
                <a:ea typeface="+mj-ea"/>
                <a:cs typeface="+mj-cs"/>
              </a:rPr>
              <a:t>Switch Board Connection Diagram – Typical 1 Unit</a:t>
            </a:r>
            <a:endParaRPr lang="en-US" sz="4000" kern="1200">
              <a:latin typeface="+mj-lt"/>
              <a:ea typeface="Calibri Light"/>
              <a:cs typeface="Calibri Light"/>
            </a:endParaRPr>
          </a:p>
        </p:txBody>
      </p:sp>
      <p:pic>
        <p:nvPicPr>
          <p:cNvPr id="2" name="Picture 2" descr="Diagram&#10;&#10;Description automatically generated">
            <a:extLst>
              <a:ext uri="{FF2B5EF4-FFF2-40B4-BE49-F238E27FC236}">
                <a16:creationId xmlns:a16="http://schemas.microsoft.com/office/drawing/2014/main" id="{8B88F79A-684C-192C-82F6-D01D0320C28B}"/>
              </a:ext>
            </a:extLst>
          </p:cNvPr>
          <p:cNvPicPr>
            <a:picLocks noChangeAspect="1"/>
          </p:cNvPicPr>
          <p:nvPr/>
        </p:nvPicPr>
        <p:blipFill>
          <a:blip r:embed="rId2"/>
          <a:stretch>
            <a:fillRect/>
          </a:stretch>
        </p:blipFill>
        <p:spPr>
          <a:xfrm>
            <a:off x="2310" y="2033919"/>
            <a:ext cx="12187381" cy="4822163"/>
          </a:xfrm>
          <a:prstGeom prst="rect">
            <a:avLst/>
          </a:prstGeom>
        </p:spPr>
      </p:pic>
    </p:spTree>
    <p:extLst>
      <p:ext uri="{BB962C8B-B14F-4D97-AF65-F5344CB8AC3E}">
        <p14:creationId xmlns:p14="http://schemas.microsoft.com/office/powerpoint/2010/main" val="1076665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04A186E-EDD9-7E41-02C2-C0B2FB97F9DE}"/>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a:latin typeface="+mj-lt"/>
                <a:ea typeface="+mj-ea"/>
                <a:cs typeface="+mj-cs"/>
              </a:rPr>
              <a:t>Switch Board Connection </a:t>
            </a:r>
            <a:r>
              <a:rPr lang="en-US" sz="3600"/>
              <a:t>Calculation</a:t>
            </a:r>
            <a:r>
              <a:rPr lang="en-US" sz="3600" kern="1200">
                <a:latin typeface="+mj-lt"/>
                <a:ea typeface="+mj-ea"/>
                <a:cs typeface="+mj-cs"/>
              </a:rPr>
              <a:t> – Typical 1 Unit</a:t>
            </a:r>
            <a:endParaRPr lang="en-US" sz="3600" kern="1200">
              <a:latin typeface="+mj-lt"/>
              <a:cs typeface="Calibri Light"/>
            </a:endParaRPr>
          </a:p>
        </p:txBody>
      </p:sp>
      <p:pic>
        <p:nvPicPr>
          <p:cNvPr id="2" name="Picture 3" descr="Table&#10;&#10;Description automatically generated">
            <a:extLst>
              <a:ext uri="{FF2B5EF4-FFF2-40B4-BE49-F238E27FC236}">
                <a16:creationId xmlns:a16="http://schemas.microsoft.com/office/drawing/2014/main" id="{96FA7784-D378-62FF-104A-E89F2CD7CC03}"/>
              </a:ext>
            </a:extLst>
          </p:cNvPr>
          <p:cNvPicPr>
            <a:picLocks noChangeAspect="1"/>
          </p:cNvPicPr>
          <p:nvPr/>
        </p:nvPicPr>
        <p:blipFill>
          <a:blip r:embed="rId2"/>
          <a:stretch>
            <a:fillRect/>
          </a:stretch>
        </p:blipFill>
        <p:spPr>
          <a:xfrm>
            <a:off x="2309" y="1689280"/>
            <a:ext cx="12187381" cy="3583349"/>
          </a:xfrm>
          <a:prstGeom prst="rect">
            <a:avLst/>
          </a:prstGeom>
        </p:spPr>
      </p:pic>
    </p:spTree>
    <p:extLst>
      <p:ext uri="{BB962C8B-B14F-4D97-AF65-F5344CB8AC3E}">
        <p14:creationId xmlns:p14="http://schemas.microsoft.com/office/powerpoint/2010/main" val="711380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Switch Board Connection Diagram – Roof</a:t>
            </a:r>
          </a:p>
        </p:txBody>
      </p:sp>
      <p:pic>
        <p:nvPicPr>
          <p:cNvPr id="4" name="Picture 6" descr="Diagram&#10;&#10;Description automatically generated">
            <a:extLst>
              <a:ext uri="{FF2B5EF4-FFF2-40B4-BE49-F238E27FC236}">
                <a16:creationId xmlns:a16="http://schemas.microsoft.com/office/drawing/2014/main" id="{DAAC696D-41C5-54B9-2DA9-0AA30485B582}"/>
              </a:ext>
            </a:extLst>
          </p:cNvPr>
          <p:cNvPicPr>
            <a:picLocks noChangeAspect="1"/>
          </p:cNvPicPr>
          <p:nvPr/>
        </p:nvPicPr>
        <p:blipFill>
          <a:blip r:embed="rId2"/>
          <a:stretch>
            <a:fillRect/>
          </a:stretch>
        </p:blipFill>
        <p:spPr>
          <a:xfrm>
            <a:off x="1387764" y="979235"/>
            <a:ext cx="9416472" cy="4911075"/>
          </a:xfrm>
          <a:prstGeom prst="rect">
            <a:avLst/>
          </a:prstGeom>
        </p:spPr>
      </p:pic>
    </p:spTree>
    <p:extLst>
      <p:ext uri="{BB962C8B-B14F-4D97-AF65-F5344CB8AC3E}">
        <p14:creationId xmlns:p14="http://schemas.microsoft.com/office/powerpoint/2010/main" val="2142910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04A186E-EDD9-7E41-02C2-C0B2FB97F9DE}"/>
              </a:ext>
            </a:extLst>
          </p:cNvPr>
          <p:cNvSpPr txBox="1">
            <a:spLocks/>
          </p:cNvSpPr>
          <p:nvPr/>
        </p:nvSpPr>
        <p:spPr>
          <a:xfrm>
            <a:off x="838200" y="184805"/>
            <a:ext cx="10515600" cy="851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Switch Board Connection Calculations – Roof</a:t>
            </a:r>
            <a:endParaRPr lang="en-US" kern="1200">
              <a:latin typeface="+mj-lt"/>
              <a:cs typeface="Calibri Light"/>
            </a:endParaRPr>
          </a:p>
        </p:txBody>
      </p:sp>
      <p:pic>
        <p:nvPicPr>
          <p:cNvPr id="2" name="Picture 2" descr="Table&#10;&#10;Description automatically generated">
            <a:extLst>
              <a:ext uri="{FF2B5EF4-FFF2-40B4-BE49-F238E27FC236}">
                <a16:creationId xmlns:a16="http://schemas.microsoft.com/office/drawing/2014/main" id="{A0C14B71-21A3-89D0-D729-2970036D8EFB}"/>
              </a:ext>
            </a:extLst>
          </p:cNvPr>
          <p:cNvPicPr>
            <a:picLocks noChangeAspect="1"/>
          </p:cNvPicPr>
          <p:nvPr/>
        </p:nvPicPr>
        <p:blipFill>
          <a:blip r:embed="rId2"/>
          <a:stretch>
            <a:fillRect/>
          </a:stretch>
        </p:blipFill>
        <p:spPr>
          <a:xfrm>
            <a:off x="60037" y="2871356"/>
            <a:ext cx="12060381" cy="1115289"/>
          </a:xfrm>
          <a:prstGeom prst="rect">
            <a:avLst/>
          </a:prstGeom>
        </p:spPr>
      </p:pic>
    </p:spTree>
    <p:extLst>
      <p:ext uri="{BB962C8B-B14F-4D97-AF65-F5344CB8AC3E}">
        <p14:creationId xmlns:p14="http://schemas.microsoft.com/office/powerpoint/2010/main" val="1019354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A841D7-82E7-F55D-4C38-20680DEE6935}"/>
              </a:ext>
            </a:extLst>
          </p:cNvPr>
          <p:cNvSpPr txBox="1"/>
          <p:nvPr/>
        </p:nvSpPr>
        <p:spPr>
          <a:xfrm>
            <a:off x="2891212" y="2849794"/>
            <a:ext cx="64202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cs typeface="Calibri"/>
              </a:rPr>
              <a:t>Emergency Switch Board Diagrams</a:t>
            </a:r>
          </a:p>
        </p:txBody>
      </p:sp>
    </p:spTree>
    <p:extLst>
      <p:ext uri="{BB962C8B-B14F-4D97-AF65-F5344CB8AC3E}">
        <p14:creationId xmlns:p14="http://schemas.microsoft.com/office/powerpoint/2010/main" val="2657213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ea typeface="+mj-lt"/>
                <a:cs typeface="+mj-lt"/>
              </a:rPr>
              <a:t>Emergency Switch Board Connection Diagram – Basement</a:t>
            </a:r>
            <a:endParaRPr lang="en-US"/>
          </a:p>
        </p:txBody>
      </p:sp>
      <p:pic>
        <p:nvPicPr>
          <p:cNvPr id="3" name="Picture 4" descr="Diagram, engineering drawing&#10;&#10;Description automatically generated">
            <a:extLst>
              <a:ext uri="{FF2B5EF4-FFF2-40B4-BE49-F238E27FC236}">
                <a16:creationId xmlns:a16="http://schemas.microsoft.com/office/drawing/2014/main" id="{297BA6C4-EB0A-2181-ACDD-D4FE9F12B6E5}"/>
              </a:ext>
            </a:extLst>
          </p:cNvPr>
          <p:cNvPicPr>
            <a:picLocks noChangeAspect="1"/>
          </p:cNvPicPr>
          <p:nvPr/>
        </p:nvPicPr>
        <p:blipFill>
          <a:blip r:embed="rId2"/>
          <a:stretch>
            <a:fillRect/>
          </a:stretch>
        </p:blipFill>
        <p:spPr>
          <a:xfrm>
            <a:off x="429491" y="862653"/>
            <a:ext cx="11321472" cy="5998602"/>
          </a:xfrm>
          <a:prstGeom prst="rect">
            <a:avLst/>
          </a:prstGeom>
        </p:spPr>
      </p:pic>
    </p:spTree>
    <p:extLst>
      <p:ext uri="{BB962C8B-B14F-4D97-AF65-F5344CB8AC3E}">
        <p14:creationId xmlns:p14="http://schemas.microsoft.com/office/powerpoint/2010/main" val="2095068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ea typeface="+mj-lt"/>
                <a:cs typeface="+mj-lt"/>
              </a:rPr>
              <a:t>Emergency Switch Board Connection Calculations – Basement</a:t>
            </a:r>
            <a:endParaRPr lang="en-US"/>
          </a:p>
        </p:txBody>
      </p:sp>
      <p:pic>
        <p:nvPicPr>
          <p:cNvPr id="2" name="Picture 2" descr="Table&#10;&#10;Description automatically generated">
            <a:extLst>
              <a:ext uri="{FF2B5EF4-FFF2-40B4-BE49-F238E27FC236}">
                <a16:creationId xmlns:a16="http://schemas.microsoft.com/office/drawing/2014/main" id="{156CE5B5-3B9B-4BCB-A8A5-55AD87D1F555}"/>
              </a:ext>
            </a:extLst>
          </p:cNvPr>
          <p:cNvPicPr>
            <a:picLocks noChangeAspect="1"/>
          </p:cNvPicPr>
          <p:nvPr/>
        </p:nvPicPr>
        <p:blipFill>
          <a:blip r:embed="rId2"/>
          <a:stretch>
            <a:fillRect/>
          </a:stretch>
        </p:blipFill>
        <p:spPr>
          <a:xfrm>
            <a:off x="-55418" y="2500875"/>
            <a:ext cx="12302835" cy="1867794"/>
          </a:xfrm>
          <a:prstGeom prst="rect">
            <a:avLst/>
          </a:prstGeom>
        </p:spPr>
      </p:pic>
    </p:spTree>
    <p:extLst>
      <p:ext uri="{BB962C8B-B14F-4D97-AF65-F5344CB8AC3E}">
        <p14:creationId xmlns:p14="http://schemas.microsoft.com/office/powerpoint/2010/main" val="2520941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ea typeface="+mj-lt"/>
                <a:cs typeface="+mj-lt"/>
              </a:rPr>
              <a:t>Emergency Switch Board Connection Diagram – Ground Floor</a:t>
            </a:r>
            <a:endParaRPr lang="en-US"/>
          </a:p>
        </p:txBody>
      </p:sp>
      <p:pic>
        <p:nvPicPr>
          <p:cNvPr id="2" name="Picture 3" descr="Diagram, engineering drawing&#10;&#10;Description automatically generated">
            <a:extLst>
              <a:ext uri="{FF2B5EF4-FFF2-40B4-BE49-F238E27FC236}">
                <a16:creationId xmlns:a16="http://schemas.microsoft.com/office/drawing/2014/main" id="{859C8F9E-3867-8060-93CF-F7FDC76A982B}"/>
              </a:ext>
            </a:extLst>
          </p:cNvPr>
          <p:cNvPicPr>
            <a:picLocks noChangeAspect="1"/>
          </p:cNvPicPr>
          <p:nvPr/>
        </p:nvPicPr>
        <p:blipFill>
          <a:blip r:embed="rId2"/>
          <a:stretch>
            <a:fillRect/>
          </a:stretch>
        </p:blipFill>
        <p:spPr>
          <a:xfrm>
            <a:off x="244764" y="657738"/>
            <a:ext cx="11702472" cy="6200614"/>
          </a:xfrm>
          <a:prstGeom prst="rect">
            <a:avLst/>
          </a:prstGeom>
        </p:spPr>
      </p:pic>
    </p:spTree>
    <p:extLst>
      <p:ext uri="{BB962C8B-B14F-4D97-AF65-F5344CB8AC3E}">
        <p14:creationId xmlns:p14="http://schemas.microsoft.com/office/powerpoint/2010/main" val="117503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8E938F2-EE42-FEFC-E949-AE44CE7DA758}"/>
              </a:ext>
            </a:extLst>
          </p:cNvPr>
          <p:cNvSpPr txBox="1">
            <a:spLocks/>
          </p:cNvSpPr>
          <p:nvPr/>
        </p:nvSpPr>
        <p:spPr>
          <a:xfrm>
            <a:off x="5123" y="2900795"/>
            <a:ext cx="3606728" cy="10600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Floor Layout </a:t>
            </a:r>
            <a:br>
              <a:rPr lang="en-US">
                <a:cs typeface="Calibri Light"/>
              </a:rPr>
            </a:br>
            <a:r>
              <a:rPr lang="en-US">
                <a:cs typeface="Calibri Light"/>
              </a:rPr>
              <a:t>Ground Floor</a:t>
            </a:r>
          </a:p>
        </p:txBody>
      </p:sp>
      <p:pic>
        <p:nvPicPr>
          <p:cNvPr id="3" name="Picture 3" descr="Diagram&#10;&#10;Description automatically generated">
            <a:extLst>
              <a:ext uri="{FF2B5EF4-FFF2-40B4-BE49-F238E27FC236}">
                <a16:creationId xmlns:a16="http://schemas.microsoft.com/office/drawing/2014/main" id="{77AAC0A4-7CC9-3459-5B42-CC26C7399181}"/>
              </a:ext>
            </a:extLst>
          </p:cNvPr>
          <p:cNvPicPr>
            <a:picLocks noChangeAspect="1"/>
          </p:cNvPicPr>
          <p:nvPr/>
        </p:nvPicPr>
        <p:blipFill>
          <a:blip r:embed="rId2"/>
          <a:stretch>
            <a:fillRect/>
          </a:stretch>
        </p:blipFill>
        <p:spPr>
          <a:xfrm>
            <a:off x="3977835" y="-2309"/>
            <a:ext cx="4247876" cy="6862618"/>
          </a:xfrm>
          <a:prstGeom prst="rect">
            <a:avLst/>
          </a:prstGeom>
        </p:spPr>
      </p:pic>
    </p:spTree>
    <p:extLst>
      <p:ext uri="{BB962C8B-B14F-4D97-AF65-F5344CB8AC3E}">
        <p14:creationId xmlns:p14="http://schemas.microsoft.com/office/powerpoint/2010/main" val="2820105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838199" y="124402"/>
            <a:ext cx="10515599" cy="932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a:t>Emergency Switch</a:t>
            </a:r>
            <a:r>
              <a:rPr lang="en-US" sz="2800" kern="1200">
                <a:latin typeface="+mj-lt"/>
                <a:ea typeface="+mj-ea"/>
                <a:cs typeface="+mj-cs"/>
              </a:rPr>
              <a:t> Board Connection Calculations – Ground Floor</a:t>
            </a:r>
            <a:endParaRPr lang="en-US" sz="2800" kern="1200">
              <a:latin typeface="+mj-lt"/>
              <a:cs typeface="Calibri Light"/>
            </a:endParaRPr>
          </a:p>
        </p:txBody>
      </p:sp>
      <p:pic>
        <p:nvPicPr>
          <p:cNvPr id="2" name="Picture 2" descr="Table&#10;&#10;Description automatically generated">
            <a:extLst>
              <a:ext uri="{FF2B5EF4-FFF2-40B4-BE49-F238E27FC236}">
                <a16:creationId xmlns:a16="http://schemas.microsoft.com/office/drawing/2014/main" id="{92134731-39E9-83A6-D297-250977D463F8}"/>
              </a:ext>
            </a:extLst>
          </p:cNvPr>
          <p:cNvPicPr>
            <a:picLocks noChangeAspect="1"/>
          </p:cNvPicPr>
          <p:nvPr/>
        </p:nvPicPr>
        <p:blipFill>
          <a:blip r:embed="rId2"/>
          <a:stretch>
            <a:fillRect/>
          </a:stretch>
        </p:blipFill>
        <p:spPr>
          <a:xfrm>
            <a:off x="-43873" y="2396633"/>
            <a:ext cx="12279745" cy="2076279"/>
          </a:xfrm>
          <a:prstGeom prst="rect">
            <a:avLst/>
          </a:prstGeom>
        </p:spPr>
      </p:pic>
    </p:spTree>
    <p:extLst>
      <p:ext uri="{BB962C8B-B14F-4D97-AF65-F5344CB8AC3E}">
        <p14:creationId xmlns:p14="http://schemas.microsoft.com/office/powerpoint/2010/main" val="2795331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ea typeface="+mj-lt"/>
                <a:cs typeface="+mj-lt"/>
              </a:rPr>
              <a:t>Emergency </a:t>
            </a:r>
            <a:r>
              <a:rPr lang="en-US" sz="2800" b="1">
                <a:cs typeface="Calibri Light"/>
              </a:rPr>
              <a:t>Switch Board Connection Diagram – Typical 2 Unit</a:t>
            </a:r>
            <a:endParaRPr lang="en-US" b="1">
              <a:cs typeface="Calibri Light"/>
            </a:endParaRPr>
          </a:p>
        </p:txBody>
      </p:sp>
      <p:pic>
        <p:nvPicPr>
          <p:cNvPr id="4" name="Picture 4" descr="Diagram, schematic&#10;&#10;Description automatically generated">
            <a:extLst>
              <a:ext uri="{FF2B5EF4-FFF2-40B4-BE49-F238E27FC236}">
                <a16:creationId xmlns:a16="http://schemas.microsoft.com/office/drawing/2014/main" id="{1774740B-DC4D-1B5F-D3C4-1D3C5E406F60}"/>
              </a:ext>
            </a:extLst>
          </p:cNvPr>
          <p:cNvPicPr>
            <a:picLocks noChangeAspect="1"/>
          </p:cNvPicPr>
          <p:nvPr/>
        </p:nvPicPr>
        <p:blipFill>
          <a:blip r:embed="rId2"/>
          <a:stretch>
            <a:fillRect/>
          </a:stretch>
        </p:blipFill>
        <p:spPr>
          <a:xfrm>
            <a:off x="1584038" y="685362"/>
            <a:ext cx="9012381" cy="3097368"/>
          </a:xfrm>
          <a:prstGeom prst="rect">
            <a:avLst/>
          </a:prstGeom>
        </p:spPr>
      </p:pic>
      <p:pic>
        <p:nvPicPr>
          <p:cNvPr id="5" name="Picture 5" descr="Diagram, schematic&#10;&#10;Description automatically generated">
            <a:extLst>
              <a:ext uri="{FF2B5EF4-FFF2-40B4-BE49-F238E27FC236}">
                <a16:creationId xmlns:a16="http://schemas.microsoft.com/office/drawing/2014/main" id="{DB8D4D5E-67E3-6EDF-FE88-155BD4E0B665}"/>
              </a:ext>
            </a:extLst>
          </p:cNvPr>
          <p:cNvPicPr>
            <a:picLocks noChangeAspect="1"/>
          </p:cNvPicPr>
          <p:nvPr/>
        </p:nvPicPr>
        <p:blipFill>
          <a:blip r:embed="rId3"/>
          <a:stretch>
            <a:fillRect/>
          </a:stretch>
        </p:blipFill>
        <p:spPr>
          <a:xfrm>
            <a:off x="2115127" y="3796272"/>
            <a:ext cx="7950200" cy="3063913"/>
          </a:xfrm>
          <a:prstGeom prst="rect">
            <a:avLst/>
          </a:prstGeom>
        </p:spPr>
      </p:pic>
    </p:spTree>
    <p:extLst>
      <p:ext uri="{BB962C8B-B14F-4D97-AF65-F5344CB8AC3E}">
        <p14:creationId xmlns:p14="http://schemas.microsoft.com/office/powerpoint/2010/main" val="2376191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838199" y="291090"/>
            <a:ext cx="10515599" cy="551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kern="1200">
                <a:latin typeface="+mj-lt"/>
                <a:ea typeface="+mj-ea"/>
                <a:cs typeface="+mj-cs"/>
              </a:rPr>
              <a:t>Emergency Switch Board Connection Diagram – Typical 2 Unit</a:t>
            </a:r>
            <a:r>
              <a:rPr lang="en-US" sz="2800"/>
              <a:t> (Unit 1)</a:t>
            </a:r>
            <a:endParaRPr lang="en-US" sz="2800" kern="1200">
              <a:latin typeface="+mj-lt"/>
              <a:cs typeface="Calibri Light"/>
            </a:endParaRPr>
          </a:p>
        </p:txBody>
      </p:sp>
      <p:pic>
        <p:nvPicPr>
          <p:cNvPr id="2" name="Picture 3" descr="Table&#10;&#10;Description automatically generated">
            <a:extLst>
              <a:ext uri="{FF2B5EF4-FFF2-40B4-BE49-F238E27FC236}">
                <a16:creationId xmlns:a16="http://schemas.microsoft.com/office/drawing/2014/main" id="{ECC467A8-DF19-6871-9268-2390F3B67767}"/>
              </a:ext>
            </a:extLst>
          </p:cNvPr>
          <p:cNvPicPr>
            <a:picLocks noChangeAspect="1"/>
          </p:cNvPicPr>
          <p:nvPr/>
        </p:nvPicPr>
        <p:blipFill>
          <a:blip r:embed="rId2"/>
          <a:stretch>
            <a:fillRect/>
          </a:stretch>
        </p:blipFill>
        <p:spPr>
          <a:xfrm>
            <a:off x="2310" y="4503486"/>
            <a:ext cx="12187381" cy="2353756"/>
          </a:xfrm>
          <a:prstGeom prst="rect">
            <a:avLst/>
          </a:prstGeom>
        </p:spPr>
      </p:pic>
      <p:pic>
        <p:nvPicPr>
          <p:cNvPr id="4" name="Picture 4" descr="Table&#10;&#10;Description automatically generated">
            <a:extLst>
              <a:ext uri="{FF2B5EF4-FFF2-40B4-BE49-F238E27FC236}">
                <a16:creationId xmlns:a16="http://schemas.microsoft.com/office/drawing/2014/main" id="{F908FEE6-6020-AA85-322C-975973601DAD}"/>
              </a:ext>
            </a:extLst>
          </p:cNvPr>
          <p:cNvPicPr>
            <a:picLocks noChangeAspect="1"/>
          </p:cNvPicPr>
          <p:nvPr/>
        </p:nvPicPr>
        <p:blipFill>
          <a:blip r:embed="rId3"/>
          <a:stretch>
            <a:fillRect/>
          </a:stretch>
        </p:blipFill>
        <p:spPr>
          <a:xfrm>
            <a:off x="2310" y="2143222"/>
            <a:ext cx="12187381" cy="2363739"/>
          </a:xfrm>
          <a:prstGeom prst="rect">
            <a:avLst/>
          </a:prstGeom>
        </p:spPr>
      </p:pic>
    </p:spTree>
    <p:extLst>
      <p:ext uri="{BB962C8B-B14F-4D97-AF65-F5344CB8AC3E}">
        <p14:creationId xmlns:p14="http://schemas.microsoft.com/office/powerpoint/2010/main" val="3864921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ea typeface="+mj-lt"/>
                <a:cs typeface="+mj-lt"/>
              </a:rPr>
              <a:t>Emergency </a:t>
            </a:r>
            <a:r>
              <a:rPr lang="en-US" sz="2800" b="1">
                <a:cs typeface="Calibri Light"/>
              </a:rPr>
              <a:t>Switch Board Connection Diagram – Typical 1 Unit</a:t>
            </a:r>
            <a:endParaRPr lang="en-US" b="1">
              <a:cs typeface="Calibri Light"/>
            </a:endParaRPr>
          </a:p>
        </p:txBody>
      </p:sp>
      <p:pic>
        <p:nvPicPr>
          <p:cNvPr id="5" name="Picture 6" descr="Diagram, engineering drawing, schematic&#10;&#10;Description automatically generated">
            <a:extLst>
              <a:ext uri="{FF2B5EF4-FFF2-40B4-BE49-F238E27FC236}">
                <a16:creationId xmlns:a16="http://schemas.microsoft.com/office/drawing/2014/main" id="{36865E08-BA49-6123-BD26-9F5E6DD74942}"/>
              </a:ext>
            </a:extLst>
          </p:cNvPr>
          <p:cNvPicPr>
            <a:picLocks noChangeAspect="1"/>
          </p:cNvPicPr>
          <p:nvPr/>
        </p:nvPicPr>
        <p:blipFill>
          <a:blip r:embed="rId2"/>
          <a:stretch>
            <a:fillRect/>
          </a:stretch>
        </p:blipFill>
        <p:spPr>
          <a:xfrm>
            <a:off x="1353127" y="730985"/>
            <a:ext cx="9485745" cy="6123393"/>
          </a:xfrm>
          <a:prstGeom prst="rect">
            <a:avLst/>
          </a:prstGeom>
        </p:spPr>
      </p:pic>
    </p:spTree>
    <p:extLst>
      <p:ext uri="{BB962C8B-B14F-4D97-AF65-F5344CB8AC3E}">
        <p14:creationId xmlns:p14="http://schemas.microsoft.com/office/powerpoint/2010/main" val="2903135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ea typeface="+mj-lt"/>
                <a:cs typeface="+mj-lt"/>
              </a:rPr>
              <a:t>Emergency </a:t>
            </a:r>
            <a:r>
              <a:rPr lang="en-US" sz="2800" b="1">
                <a:cs typeface="Calibri Light"/>
              </a:rPr>
              <a:t>Switch Board Connection Diagram – Typical 1 Unit</a:t>
            </a:r>
            <a:endParaRPr lang="en-US" b="1">
              <a:cs typeface="Calibri Light"/>
            </a:endParaRPr>
          </a:p>
        </p:txBody>
      </p:sp>
      <p:pic>
        <p:nvPicPr>
          <p:cNvPr id="2" name="Picture 3" descr="Table&#10;&#10;Description automatically generated">
            <a:extLst>
              <a:ext uri="{FF2B5EF4-FFF2-40B4-BE49-F238E27FC236}">
                <a16:creationId xmlns:a16="http://schemas.microsoft.com/office/drawing/2014/main" id="{2338340C-9A21-4795-7ED2-CF8842C072BB}"/>
              </a:ext>
            </a:extLst>
          </p:cNvPr>
          <p:cNvPicPr>
            <a:picLocks noChangeAspect="1"/>
          </p:cNvPicPr>
          <p:nvPr/>
        </p:nvPicPr>
        <p:blipFill>
          <a:blip r:embed="rId2"/>
          <a:stretch>
            <a:fillRect/>
          </a:stretch>
        </p:blipFill>
        <p:spPr>
          <a:xfrm>
            <a:off x="-43873" y="2141684"/>
            <a:ext cx="12279745" cy="2586176"/>
          </a:xfrm>
          <a:prstGeom prst="rect">
            <a:avLst/>
          </a:prstGeom>
        </p:spPr>
      </p:pic>
    </p:spTree>
    <p:extLst>
      <p:ext uri="{BB962C8B-B14F-4D97-AF65-F5344CB8AC3E}">
        <p14:creationId xmlns:p14="http://schemas.microsoft.com/office/powerpoint/2010/main" val="429465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ea typeface="+mj-lt"/>
                <a:cs typeface="+mj-lt"/>
              </a:rPr>
              <a:t>Emergency </a:t>
            </a:r>
            <a:r>
              <a:rPr lang="en-US" sz="2800">
                <a:cs typeface="Calibri Light"/>
              </a:rPr>
              <a:t>Switch Board Connection Diagram – Roof</a:t>
            </a:r>
            <a:endParaRPr lang="en-US"/>
          </a:p>
        </p:txBody>
      </p:sp>
      <p:pic>
        <p:nvPicPr>
          <p:cNvPr id="3" name="Picture 6" descr="Diagram&#10;&#10;Description automatically generated">
            <a:extLst>
              <a:ext uri="{FF2B5EF4-FFF2-40B4-BE49-F238E27FC236}">
                <a16:creationId xmlns:a16="http://schemas.microsoft.com/office/drawing/2014/main" id="{8FFB6321-DE4B-40D1-0232-59A9940306A8}"/>
              </a:ext>
            </a:extLst>
          </p:cNvPr>
          <p:cNvPicPr>
            <a:picLocks noChangeAspect="1"/>
          </p:cNvPicPr>
          <p:nvPr/>
        </p:nvPicPr>
        <p:blipFill>
          <a:blip r:embed="rId2"/>
          <a:stretch>
            <a:fillRect/>
          </a:stretch>
        </p:blipFill>
        <p:spPr>
          <a:xfrm>
            <a:off x="2796309" y="992639"/>
            <a:ext cx="6587836" cy="5865631"/>
          </a:xfrm>
          <a:prstGeom prst="rect">
            <a:avLst/>
          </a:prstGeom>
        </p:spPr>
      </p:pic>
    </p:spTree>
    <p:extLst>
      <p:ext uri="{BB962C8B-B14F-4D97-AF65-F5344CB8AC3E}">
        <p14:creationId xmlns:p14="http://schemas.microsoft.com/office/powerpoint/2010/main" val="38042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04A186E-EDD9-7E41-02C2-C0B2FB97F9DE}"/>
              </a:ext>
            </a:extLst>
          </p:cNvPr>
          <p:cNvSpPr txBox="1">
            <a:spLocks/>
          </p:cNvSpPr>
          <p:nvPr/>
        </p:nvSpPr>
        <p:spPr>
          <a:xfrm>
            <a:off x="838200" y="184805"/>
            <a:ext cx="10515600" cy="851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a:t>Emergency Switch</a:t>
            </a:r>
            <a:r>
              <a:rPr lang="en-US" sz="3200" kern="1200">
                <a:latin typeface="+mj-lt"/>
                <a:ea typeface="+mj-ea"/>
                <a:cs typeface="+mj-cs"/>
              </a:rPr>
              <a:t> Board Connection Calculations – Roof</a:t>
            </a:r>
            <a:endParaRPr lang="en-US" sz="3200" kern="1200">
              <a:latin typeface="+mj-lt"/>
              <a:cs typeface="Calibri Light"/>
            </a:endParaRPr>
          </a:p>
        </p:txBody>
      </p:sp>
      <p:pic>
        <p:nvPicPr>
          <p:cNvPr id="2" name="Picture 2" descr="Table&#10;&#10;Description automatically generated">
            <a:extLst>
              <a:ext uri="{FF2B5EF4-FFF2-40B4-BE49-F238E27FC236}">
                <a16:creationId xmlns:a16="http://schemas.microsoft.com/office/drawing/2014/main" id="{A14A3CFA-3D41-2941-299E-025013B83D38}"/>
              </a:ext>
            </a:extLst>
          </p:cNvPr>
          <p:cNvPicPr>
            <a:picLocks noChangeAspect="1"/>
          </p:cNvPicPr>
          <p:nvPr/>
        </p:nvPicPr>
        <p:blipFill>
          <a:blip r:embed="rId2"/>
          <a:stretch>
            <a:fillRect/>
          </a:stretch>
        </p:blipFill>
        <p:spPr>
          <a:xfrm>
            <a:off x="-9235" y="2912322"/>
            <a:ext cx="12187381" cy="1021812"/>
          </a:xfrm>
          <a:prstGeom prst="rect">
            <a:avLst/>
          </a:prstGeom>
        </p:spPr>
      </p:pic>
    </p:spTree>
    <p:extLst>
      <p:ext uri="{BB962C8B-B14F-4D97-AF65-F5344CB8AC3E}">
        <p14:creationId xmlns:p14="http://schemas.microsoft.com/office/powerpoint/2010/main" val="3245446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A841D7-82E7-F55D-4C38-20680DEE6935}"/>
              </a:ext>
            </a:extLst>
          </p:cNvPr>
          <p:cNvSpPr txBox="1"/>
          <p:nvPr/>
        </p:nvSpPr>
        <p:spPr>
          <a:xfrm>
            <a:off x="2891212" y="2849794"/>
            <a:ext cx="64202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cs typeface="Calibri"/>
              </a:rPr>
              <a:t>Sub Distribution Board Diagrams</a:t>
            </a:r>
          </a:p>
        </p:txBody>
      </p:sp>
    </p:spTree>
    <p:extLst>
      <p:ext uri="{BB962C8B-B14F-4D97-AF65-F5344CB8AC3E}">
        <p14:creationId xmlns:p14="http://schemas.microsoft.com/office/powerpoint/2010/main" val="3323320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cs typeface="Calibri Light"/>
              </a:rPr>
              <a:t>SDB Diagram – Basement</a:t>
            </a:r>
          </a:p>
        </p:txBody>
      </p:sp>
      <p:pic>
        <p:nvPicPr>
          <p:cNvPr id="2" name="Picture 4" descr="Diagram&#10;&#10;Description automatically generated">
            <a:extLst>
              <a:ext uri="{FF2B5EF4-FFF2-40B4-BE49-F238E27FC236}">
                <a16:creationId xmlns:a16="http://schemas.microsoft.com/office/drawing/2014/main" id="{E03995CB-33DF-81FB-5A5D-68E79878AEC3}"/>
              </a:ext>
            </a:extLst>
          </p:cNvPr>
          <p:cNvPicPr>
            <a:picLocks noChangeAspect="1"/>
          </p:cNvPicPr>
          <p:nvPr/>
        </p:nvPicPr>
        <p:blipFill>
          <a:blip r:embed="rId2"/>
          <a:stretch>
            <a:fillRect/>
          </a:stretch>
        </p:blipFill>
        <p:spPr>
          <a:xfrm>
            <a:off x="3522289" y="727262"/>
            <a:ext cx="4531098" cy="5403476"/>
          </a:xfrm>
          <a:prstGeom prst="rect">
            <a:avLst/>
          </a:prstGeom>
        </p:spPr>
      </p:pic>
    </p:spTree>
    <p:extLst>
      <p:ext uri="{BB962C8B-B14F-4D97-AF65-F5344CB8AC3E}">
        <p14:creationId xmlns:p14="http://schemas.microsoft.com/office/powerpoint/2010/main" val="3591582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19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ea typeface="+mj-lt"/>
                <a:cs typeface="+mj-lt"/>
              </a:rPr>
              <a:t>SDB</a:t>
            </a:r>
            <a:r>
              <a:rPr lang="en-US" sz="2800" dirty="0">
                <a:cs typeface="Calibri Light"/>
              </a:rPr>
              <a:t> Calculations - Basement</a:t>
            </a:r>
          </a:p>
        </p:txBody>
      </p:sp>
      <p:sp>
        <p:nvSpPr>
          <p:cNvPr id="2" name="TextBox 1">
            <a:extLst>
              <a:ext uri="{FF2B5EF4-FFF2-40B4-BE49-F238E27FC236}">
                <a16:creationId xmlns:a16="http://schemas.microsoft.com/office/drawing/2014/main" id="{1B352FB6-C2AF-C396-EB93-131734E13443}"/>
              </a:ext>
            </a:extLst>
          </p:cNvPr>
          <p:cNvSpPr txBox="1"/>
          <p:nvPr/>
        </p:nvSpPr>
        <p:spPr>
          <a:xfrm>
            <a:off x="904553" y="1716469"/>
            <a:ext cx="992447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ea typeface="+mn-lt"/>
                <a:cs typeface="+mn-lt"/>
              </a:rPr>
              <a:t>Calculation:</a:t>
            </a:r>
            <a:endParaRPr lang="en-US" dirty="0"/>
          </a:p>
          <a:p>
            <a:pPr algn="just"/>
            <a:r>
              <a:rPr lang="en-US" dirty="0">
                <a:ea typeface="+mn-lt"/>
                <a:cs typeface="+mn-lt"/>
              </a:rPr>
              <a:t>For SDB_U, we notice that all switchboards are below 5A rating (similarly for the emergency case, as load is even lesser). Thus, standard 2 x 1.5 rm BYM cables and 1.5 BYA ECC cable has been used for connecting switchboards to SDBs, along with 5A MCB breakers.</a:t>
            </a:r>
            <a:endParaRPr lang="en-US" dirty="0"/>
          </a:p>
          <a:p>
            <a:pPr algn="just"/>
            <a:r>
              <a:rPr lang="en-US" dirty="0">
                <a:ea typeface="+mn-lt"/>
                <a:cs typeface="+mn-lt"/>
              </a:rPr>
              <a:t>We assume utility factor for normal load to be 0.7, assuming they would be operating 70% of the time. Power Factor = 0.9</a:t>
            </a:r>
            <a:endParaRPr lang="en-US" dirty="0"/>
          </a:p>
          <a:p>
            <a:pPr algn="just"/>
            <a:endParaRPr lang="en-US" dirty="0">
              <a:ea typeface="+mn-lt"/>
              <a:cs typeface="+mn-lt"/>
            </a:endParaRPr>
          </a:p>
          <a:p>
            <a:pPr algn="just"/>
            <a:r>
              <a:rPr lang="en-US" b="1" dirty="0">
                <a:ea typeface="+mn-lt"/>
                <a:cs typeface="+mn-lt"/>
              </a:rPr>
              <a:t>SDB_U:</a:t>
            </a:r>
            <a:endParaRPr lang="en-US" dirty="0"/>
          </a:p>
          <a:p>
            <a:r>
              <a:rPr lang="en-US" dirty="0">
                <a:ea typeface="+mn-lt"/>
                <a:cs typeface="+mn-lt"/>
              </a:rPr>
              <a:t>Load = 0.7 x total load = 0.7 x 880 = </a:t>
            </a:r>
            <a:r>
              <a:rPr lang="en-US" b="1" dirty="0">
                <a:ea typeface="+mn-lt"/>
                <a:cs typeface="+mn-lt"/>
              </a:rPr>
              <a:t>616W</a:t>
            </a:r>
            <a:r>
              <a:rPr lang="en-US" dirty="0">
                <a:ea typeface="+mn-lt"/>
                <a:cs typeface="+mn-lt"/>
              </a:rPr>
              <a:t> (No power sockets are present here)</a:t>
            </a:r>
            <a:br>
              <a:rPr lang="en-US" dirty="0">
                <a:ea typeface="+mn-lt"/>
                <a:cs typeface="+mn-lt"/>
              </a:rPr>
            </a:br>
            <a:r>
              <a:rPr lang="en-US" dirty="0">
                <a:ea typeface="+mn-lt"/>
                <a:cs typeface="+mn-lt"/>
              </a:rPr>
              <a:t> Current = 616/(220 x 0.9) = 3.11 A</a:t>
            </a:r>
            <a:br>
              <a:rPr lang="en-US" dirty="0">
                <a:ea typeface="+mn-lt"/>
                <a:cs typeface="+mn-lt"/>
              </a:rPr>
            </a:br>
            <a:r>
              <a:rPr lang="en-US" dirty="0">
                <a:ea typeface="+mn-lt"/>
                <a:cs typeface="+mn-lt"/>
              </a:rPr>
              <a:t> Thus, 2 x 1.5 rm BYM cables and 1.5 BYA ECC cable has been used, along with 5A </a:t>
            </a:r>
            <a:r>
              <a:rPr lang="en-US" b="1" dirty="0">
                <a:ea typeface="+mn-lt"/>
                <a:cs typeface="+mn-lt"/>
              </a:rPr>
              <a:t>MCCB </a:t>
            </a:r>
            <a:r>
              <a:rPr lang="en-US" dirty="0">
                <a:ea typeface="+mn-lt"/>
                <a:cs typeface="+mn-lt"/>
              </a:rPr>
              <a:t>breaker, to connect it to the MDB.</a:t>
            </a:r>
            <a:endParaRPr lang="en-US" dirty="0"/>
          </a:p>
        </p:txBody>
      </p:sp>
    </p:spTree>
    <p:extLst>
      <p:ext uri="{BB962C8B-B14F-4D97-AF65-F5344CB8AC3E}">
        <p14:creationId xmlns:p14="http://schemas.microsoft.com/office/powerpoint/2010/main" val="305414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8E938F2-EE42-FEFC-E949-AE44CE7DA758}"/>
              </a:ext>
            </a:extLst>
          </p:cNvPr>
          <p:cNvSpPr txBox="1">
            <a:spLocks/>
          </p:cNvSpPr>
          <p:nvPr/>
        </p:nvSpPr>
        <p:spPr>
          <a:xfrm>
            <a:off x="5123" y="2900795"/>
            <a:ext cx="3606728" cy="10600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Floor Layout </a:t>
            </a:r>
            <a:br>
              <a:rPr lang="en-US">
                <a:cs typeface="Calibri Light"/>
              </a:rPr>
            </a:br>
            <a:r>
              <a:rPr lang="en-US">
                <a:cs typeface="Calibri Light"/>
              </a:rPr>
              <a:t>Typical 2 Unit</a:t>
            </a:r>
          </a:p>
        </p:txBody>
      </p:sp>
      <p:pic>
        <p:nvPicPr>
          <p:cNvPr id="3" name="Picture 3" descr="Diagram&#10;&#10;Description automatically generated">
            <a:extLst>
              <a:ext uri="{FF2B5EF4-FFF2-40B4-BE49-F238E27FC236}">
                <a16:creationId xmlns:a16="http://schemas.microsoft.com/office/drawing/2014/main" id="{C38D81CF-5B05-E6A6-C73E-A37431613A89}"/>
              </a:ext>
            </a:extLst>
          </p:cNvPr>
          <p:cNvPicPr>
            <a:picLocks noChangeAspect="1"/>
          </p:cNvPicPr>
          <p:nvPr/>
        </p:nvPicPr>
        <p:blipFill>
          <a:blip r:embed="rId2"/>
          <a:stretch>
            <a:fillRect/>
          </a:stretch>
        </p:blipFill>
        <p:spPr>
          <a:xfrm>
            <a:off x="3535218" y="-1635"/>
            <a:ext cx="5121563" cy="6861269"/>
          </a:xfrm>
          <a:prstGeom prst="rect">
            <a:avLst/>
          </a:prstGeom>
        </p:spPr>
      </p:pic>
    </p:spTree>
    <p:extLst>
      <p:ext uri="{BB962C8B-B14F-4D97-AF65-F5344CB8AC3E}">
        <p14:creationId xmlns:p14="http://schemas.microsoft.com/office/powerpoint/2010/main" val="2267229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cs typeface="Calibri Light"/>
              </a:rPr>
              <a:t>SDB Diagram – Ground Floor</a:t>
            </a:r>
          </a:p>
        </p:txBody>
      </p:sp>
      <p:pic>
        <p:nvPicPr>
          <p:cNvPr id="2" name="Picture 4" descr="Diagram&#10;&#10;Description automatically generated">
            <a:extLst>
              <a:ext uri="{FF2B5EF4-FFF2-40B4-BE49-F238E27FC236}">
                <a16:creationId xmlns:a16="http://schemas.microsoft.com/office/drawing/2014/main" id="{342FF1D3-16AF-4813-B1DD-4CF2603F1AAF}"/>
              </a:ext>
            </a:extLst>
          </p:cNvPr>
          <p:cNvPicPr>
            <a:picLocks noChangeAspect="1"/>
          </p:cNvPicPr>
          <p:nvPr/>
        </p:nvPicPr>
        <p:blipFill>
          <a:blip r:embed="rId2"/>
          <a:stretch>
            <a:fillRect/>
          </a:stretch>
        </p:blipFill>
        <p:spPr>
          <a:xfrm>
            <a:off x="3121959" y="795430"/>
            <a:ext cx="5387788" cy="5558493"/>
          </a:xfrm>
          <a:prstGeom prst="rect">
            <a:avLst/>
          </a:prstGeom>
        </p:spPr>
      </p:pic>
    </p:spTree>
    <p:extLst>
      <p:ext uri="{BB962C8B-B14F-4D97-AF65-F5344CB8AC3E}">
        <p14:creationId xmlns:p14="http://schemas.microsoft.com/office/powerpoint/2010/main" val="4185008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19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ea typeface="+mj-lt"/>
                <a:cs typeface="+mj-lt"/>
              </a:rPr>
              <a:t>SDB</a:t>
            </a:r>
            <a:r>
              <a:rPr lang="en-US" sz="2800" dirty="0">
                <a:cs typeface="Calibri Light"/>
              </a:rPr>
              <a:t> Calculations – Ground Floor</a:t>
            </a:r>
          </a:p>
        </p:txBody>
      </p:sp>
      <p:sp>
        <p:nvSpPr>
          <p:cNvPr id="2" name="TextBox 1">
            <a:extLst>
              <a:ext uri="{FF2B5EF4-FFF2-40B4-BE49-F238E27FC236}">
                <a16:creationId xmlns:a16="http://schemas.microsoft.com/office/drawing/2014/main" id="{1B352FB6-C2AF-C396-EB93-131734E13443}"/>
              </a:ext>
            </a:extLst>
          </p:cNvPr>
          <p:cNvSpPr txBox="1"/>
          <p:nvPr/>
        </p:nvSpPr>
        <p:spPr>
          <a:xfrm>
            <a:off x="915758" y="1581998"/>
            <a:ext cx="992447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Calculation:</a:t>
            </a:r>
            <a:endParaRPr lang="en-US" dirty="0">
              <a:ea typeface="+mn-lt"/>
              <a:cs typeface="+mn-lt"/>
            </a:endParaRPr>
          </a:p>
          <a:p>
            <a:r>
              <a:rPr lang="en-US" dirty="0">
                <a:ea typeface="+mn-lt"/>
                <a:cs typeface="+mn-lt"/>
              </a:rPr>
              <a:t>For SDB_G, we notice that all switchboards are below 5A rating (similarly for the emergency case, as load is even lesser). Thus, standard 2 x 1.5 rm BYM cables and 1.5 BYA ECC cable has been used for connecting switchboards to SDBs, along with 5A MCB breakers.</a:t>
            </a:r>
          </a:p>
          <a:p>
            <a:r>
              <a:rPr lang="en-US" dirty="0">
                <a:ea typeface="+mn-lt"/>
                <a:cs typeface="+mn-lt"/>
              </a:rPr>
              <a:t>We assume utility factor for normal load to be 0.7, assuming they would be operating 70% of the time. Power Factor = 0.9</a:t>
            </a:r>
          </a:p>
          <a:p>
            <a:endParaRPr lang="en-US" dirty="0">
              <a:ea typeface="+mn-lt"/>
              <a:cs typeface="+mn-lt"/>
            </a:endParaRPr>
          </a:p>
          <a:p>
            <a:r>
              <a:rPr lang="en-US" b="1" dirty="0">
                <a:ea typeface="+mn-lt"/>
                <a:cs typeface="+mn-lt"/>
              </a:rPr>
              <a:t>SDB_G:</a:t>
            </a:r>
            <a:endParaRPr lang="en-US" dirty="0">
              <a:ea typeface="+mn-lt"/>
              <a:cs typeface="+mn-lt"/>
            </a:endParaRPr>
          </a:p>
          <a:p>
            <a:r>
              <a:rPr lang="en-US" dirty="0">
                <a:ea typeface="+mn-lt"/>
                <a:cs typeface="+mn-lt"/>
              </a:rPr>
              <a:t>Load = 0.7 x total load = 0.7 x 1040 = </a:t>
            </a:r>
            <a:r>
              <a:rPr lang="en-US" b="1" dirty="0">
                <a:ea typeface="+mn-lt"/>
                <a:cs typeface="+mn-lt"/>
              </a:rPr>
              <a:t>728W </a:t>
            </a:r>
            <a:r>
              <a:rPr lang="en-US" dirty="0">
                <a:ea typeface="+mn-lt"/>
                <a:cs typeface="+mn-lt"/>
              </a:rPr>
              <a:t>(No power sockets are present here)</a:t>
            </a:r>
            <a:br>
              <a:rPr lang="en-US" dirty="0">
                <a:ea typeface="+mn-lt"/>
                <a:cs typeface="+mn-lt"/>
              </a:rPr>
            </a:br>
            <a:r>
              <a:rPr lang="en-US" dirty="0">
                <a:ea typeface="+mn-lt"/>
                <a:cs typeface="+mn-lt"/>
              </a:rPr>
              <a:t> Current = 728/(220 x 0.9) = 3.677 A</a:t>
            </a:r>
            <a:br>
              <a:rPr lang="en-US" dirty="0">
                <a:ea typeface="+mn-lt"/>
                <a:cs typeface="+mn-lt"/>
              </a:rPr>
            </a:br>
            <a:r>
              <a:rPr lang="en-US" dirty="0">
                <a:ea typeface="+mn-lt"/>
                <a:cs typeface="+mn-lt"/>
              </a:rPr>
              <a:t> Thus, 2 x 1.5 rm BYM cables and 1.5 BYA ECC cable has been used, along with 5A SP </a:t>
            </a:r>
            <a:r>
              <a:rPr lang="en-US" b="1" dirty="0">
                <a:ea typeface="+mn-lt"/>
                <a:cs typeface="+mn-lt"/>
              </a:rPr>
              <a:t>MCCB </a:t>
            </a:r>
            <a:r>
              <a:rPr lang="en-US" dirty="0">
                <a:ea typeface="+mn-lt"/>
                <a:cs typeface="+mn-lt"/>
              </a:rPr>
              <a:t>breaker, to connect it to the MDB.</a:t>
            </a:r>
          </a:p>
          <a:p>
            <a:endParaRPr lang="en-US" b="1" dirty="0">
              <a:cs typeface="Calibri"/>
            </a:endParaRPr>
          </a:p>
        </p:txBody>
      </p:sp>
    </p:spTree>
    <p:extLst>
      <p:ext uri="{BB962C8B-B14F-4D97-AF65-F5344CB8AC3E}">
        <p14:creationId xmlns:p14="http://schemas.microsoft.com/office/powerpoint/2010/main" val="1703229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SDB Diagram – Single Unit</a:t>
            </a:r>
            <a:endParaRPr lang="en-US" sz="2800" b="1" dirty="0">
              <a:ea typeface="Calibri Light"/>
              <a:cs typeface="Calibri Light"/>
            </a:endParaRPr>
          </a:p>
        </p:txBody>
      </p:sp>
      <p:pic>
        <p:nvPicPr>
          <p:cNvPr id="2" name="Picture 4" descr="Diagram, schematic&#10;&#10;Description automatically generated">
            <a:extLst>
              <a:ext uri="{FF2B5EF4-FFF2-40B4-BE49-F238E27FC236}">
                <a16:creationId xmlns:a16="http://schemas.microsoft.com/office/drawing/2014/main" id="{AC3F7CA8-8D43-9302-0918-E3CDF51247ED}"/>
              </a:ext>
            </a:extLst>
          </p:cNvPr>
          <p:cNvPicPr>
            <a:picLocks noChangeAspect="1"/>
          </p:cNvPicPr>
          <p:nvPr/>
        </p:nvPicPr>
        <p:blipFill>
          <a:blip r:embed="rId2"/>
          <a:stretch>
            <a:fillRect/>
          </a:stretch>
        </p:blipFill>
        <p:spPr>
          <a:xfrm>
            <a:off x="656665" y="1418872"/>
            <a:ext cx="10945905" cy="4042668"/>
          </a:xfrm>
          <a:prstGeom prst="rect">
            <a:avLst/>
          </a:prstGeom>
        </p:spPr>
      </p:pic>
    </p:spTree>
    <p:extLst>
      <p:ext uri="{BB962C8B-B14F-4D97-AF65-F5344CB8AC3E}">
        <p14:creationId xmlns:p14="http://schemas.microsoft.com/office/powerpoint/2010/main" val="754845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SDB Calculation – Single Unit</a:t>
            </a:r>
            <a:endParaRPr lang="en-US" sz="2800" dirty="0">
              <a:ea typeface="+mj-lt"/>
              <a:cs typeface="+mj-lt"/>
            </a:endParaRPr>
          </a:p>
        </p:txBody>
      </p:sp>
      <p:sp>
        <p:nvSpPr>
          <p:cNvPr id="2" name="TextBox 1">
            <a:extLst>
              <a:ext uri="{FF2B5EF4-FFF2-40B4-BE49-F238E27FC236}">
                <a16:creationId xmlns:a16="http://schemas.microsoft.com/office/drawing/2014/main" id="{DF0D9912-7194-AA4D-388B-6E483FE70684}"/>
              </a:ext>
            </a:extLst>
          </p:cNvPr>
          <p:cNvSpPr txBox="1"/>
          <p:nvPr/>
        </p:nvSpPr>
        <p:spPr>
          <a:xfrm>
            <a:off x="1323603" y="990900"/>
            <a:ext cx="966107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For SDB_U1, we notice that all switchboards are below 5A rating (similarly for the emergency case, as load is even lesser). Thus, standard 2 x 1.5 rm BYM cables and 1.5 BYA ECC cable has been used for connecting switchboards to SDBs, along with 5A MCB breakers.</a:t>
            </a:r>
            <a:endParaRPr lang="en-US"/>
          </a:p>
          <a:p>
            <a:r>
              <a:rPr lang="en-US" dirty="0">
                <a:ea typeface="+mn-lt"/>
                <a:cs typeface="+mn-lt"/>
              </a:rPr>
              <a:t>Here, power sockets with rating 20A and 4000W are present. (4000V/220A = 18.18A). Thus, we have used </a:t>
            </a:r>
            <a:r>
              <a:rPr lang="en-US" b="1" dirty="0">
                <a:ea typeface="+mn-lt"/>
                <a:cs typeface="+mn-lt"/>
              </a:rPr>
              <a:t>20A SP MCB Breakers </a:t>
            </a:r>
            <a:r>
              <a:rPr lang="en-US" dirty="0">
                <a:ea typeface="+mn-lt"/>
                <a:cs typeface="+mn-lt"/>
              </a:rPr>
              <a:t>and 2x6 rm BYM + 6 rm BYA ECC wires.</a:t>
            </a:r>
          </a:p>
          <a:p>
            <a:r>
              <a:rPr lang="en-US" dirty="0">
                <a:ea typeface="+mn-lt"/>
                <a:cs typeface="+mn-lt"/>
              </a:rPr>
              <a:t>We assume utility factor for normal load to be 0.7, assuming they would be operating 70% of the time.</a:t>
            </a:r>
          </a:p>
          <a:p>
            <a:r>
              <a:rPr lang="en-US" dirty="0">
                <a:ea typeface="+mn-lt"/>
                <a:cs typeface="+mn-lt"/>
              </a:rPr>
              <a:t>For a typical AC, watt rating is 1500 Watt. As our power socket is 4000W, the ratio is then 1500/4000 = 0.375. But an AC will not run all the time. If we assume it runs 80% of the time during summer, then our utility factor should be 0.8x0.375 = 0.3. Thus for power sockets, we assume utility factor to be 30%. </a:t>
            </a:r>
          </a:p>
          <a:p>
            <a:r>
              <a:rPr lang="en-US" dirty="0">
                <a:ea typeface="+mn-lt"/>
                <a:cs typeface="+mn-lt"/>
              </a:rPr>
              <a:t>Here, power factor = 0.9</a:t>
            </a:r>
          </a:p>
          <a:p>
            <a:endParaRPr lang="en-US" dirty="0">
              <a:ea typeface="+mn-lt"/>
              <a:cs typeface="+mn-lt"/>
            </a:endParaRPr>
          </a:p>
          <a:p>
            <a:r>
              <a:rPr lang="en-US" b="1" dirty="0">
                <a:ea typeface="+mn-lt"/>
                <a:cs typeface="+mn-lt"/>
              </a:rPr>
              <a:t>SDB_U1:</a:t>
            </a:r>
            <a:endParaRPr lang="en-US" dirty="0">
              <a:ea typeface="+mn-lt"/>
              <a:cs typeface="+mn-lt"/>
            </a:endParaRPr>
          </a:p>
          <a:p>
            <a:r>
              <a:rPr lang="en-US" dirty="0">
                <a:ea typeface="+mn-lt"/>
                <a:cs typeface="+mn-lt"/>
              </a:rPr>
              <a:t>Load = 0.7 x total load + 0.4 x  power socket load</a:t>
            </a:r>
            <a:br>
              <a:rPr lang="en-US" dirty="0">
                <a:ea typeface="+mn-lt"/>
                <a:cs typeface="+mn-lt"/>
              </a:rPr>
            </a:br>
            <a:r>
              <a:rPr lang="en-US" dirty="0">
                <a:ea typeface="+mn-lt"/>
                <a:cs typeface="+mn-lt"/>
              </a:rPr>
              <a:t> = 0.7 x 3520 + 0.3 x 4000 x 5 = </a:t>
            </a:r>
            <a:r>
              <a:rPr lang="en-US" b="1" dirty="0">
                <a:ea typeface="+mn-lt"/>
                <a:cs typeface="+mn-lt"/>
              </a:rPr>
              <a:t>8464W </a:t>
            </a:r>
            <a:r>
              <a:rPr lang="en-US" dirty="0">
                <a:ea typeface="+mn-lt"/>
                <a:cs typeface="+mn-lt"/>
              </a:rPr>
              <a:t>(5 Q sockets are present)</a:t>
            </a:r>
            <a:br>
              <a:rPr lang="en-US" dirty="0">
                <a:ea typeface="+mn-lt"/>
                <a:cs typeface="+mn-lt"/>
              </a:rPr>
            </a:br>
            <a:r>
              <a:rPr lang="en-US" dirty="0">
                <a:ea typeface="+mn-lt"/>
                <a:cs typeface="+mn-lt"/>
              </a:rPr>
              <a:t> Current = 8464/(220 x 0.9) = 42.75 A</a:t>
            </a:r>
            <a:br>
              <a:rPr lang="en-US" dirty="0">
                <a:ea typeface="+mn-lt"/>
                <a:cs typeface="+mn-lt"/>
              </a:rPr>
            </a:br>
            <a:r>
              <a:rPr lang="en-US" dirty="0">
                <a:ea typeface="+mn-lt"/>
                <a:cs typeface="+mn-lt"/>
              </a:rPr>
              <a:t> Thus, 2 x 25 rm BYM cables and 25 rm BYA ECC cable has been used, along with 50A SP </a:t>
            </a:r>
            <a:r>
              <a:rPr lang="en-US" b="1" dirty="0">
                <a:ea typeface="+mn-lt"/>
                <a:cs typeface="+mn-lt"/>
              </a:rPr>
              <a:t>MCCB </a:t>
            </a:r>
            <a:r>
              <a:rPr lang="en-US" dirty="0">
                <a:ea typeface="+mn-lt"/>
                <a:cs typeface="+mn-lt"/>
              </a:rPr>
              <a:t>breaker, to connect it to the MDB.</a:t>
            </a:r>
          </a:p>
          <a:p>
            <a:endParaRPr lang="en-US" b="1" dirty="0">
              <a:ea typeface="Calibri"/>
              <a:cs typeface="Calibri"/>
            </a:endParaRPr>
          </a:p>
        </p:txBody>
      </p:sp>
    </p:spTree>
    <p:extLst>
      <p:ext uri="{BB962C8B-B14F-4D97-AF65-F5344CB8AC3E}">
        <p14:creationId xmlns:p14="http://schemas.microsoft.com/office/powerpoint/2010/main" val="3229508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SDB</a:t>
            </a:r>
            <a:r>
              <a:rPr lang="en-US" sz="2800" b="1" dirty="0">
                <a:cs typeface="Calibri Light"/>
              </a:rPr>
              <a:t> Diagram – Double Unit – Unit 1</a:t>
            </a:r>
            <a:endParaRPr lang="en-US" b="1" dirty="0">
              <a:ea typeface="Calibri Light"/>
              <a:cs typeface="Calibri Light"/>
            </a:endParaRPr>
          </a:p>
        </p:txBody>
      </p:sp>
      <p:pic>
        <p:nvPicPr>
          <p:cNvPr id="4" name="Picture 5" descr="Diagram, schematic&#10;&#10;Description automatically generated">
            <a:extLst>
              <a:ext uri="{FF2B5EF4-FFF2-40B4-BE49-F238E27FC236}">
                <a16:creationId xmlns:a16="http://schemas.microsoft.com/office/drawing/2014/main" id="{509C7E0C-5258-D60E-D904-98D613FE00FD}"/>
              </a:ext>
            </a:extLst>
          </p:cNvPr>
          <p:cNvPicPr>
            <a:picLocks noChangeAspect="1"/>
          </p:cNvPicPr>
          <p:nvPr/>
        </p:nvPicPr>
        <p:blipFill>
          <a:blip r:embed="rId2"/>
          <a:stretch>
            <a:fillRect/>
          </a:stretch>
        </p:blipFill>
        <p:spPr>
          <a:xfrm>
            <a:off x="1239371" y="898083"/>
            <a:ext cx="9489140" cy="5050627"/>
          </a:xfrm>
          <a:prstGeom prst="rect">
            <a:avLst/>
          </a:prstGeom>
        </p:spPr>
      </p:pic>
    </p:spTree>
    <p:extLst>
      <p:ext uri="{BB962C8B-B14F-4D97-AF65-F5344CB8AC3E}">
        <p14:creationId xmlns:p14="http://schemas.microsoft.com/office/powerpoint/2010/main" val="1375930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SDB Calculation – Double Unit – Unit 1</a:t>
            </a:r>
            <a:endParaRPr lang="en-US" sz="2800" dirty="0">
              <a:ea typeface="+mj-lt"/>
              <a:cs typeface="+mj-lt"/>
            </a:endParaRPr>
          </a:p>
        </p:txBody>
      </p:sp>
      <p:sp>
        <p:nvSpPr>
          <p:cNvPr id="2" name="TextBox 1">
            <a:extLst>
              <a:ext uri="{FF2B5EF4-FFF2-40B4-BE49-F238E27FC236}">
                <a16:creationId xmlns:a16="http://schemas.microsoft.com/office/drawing/2014/main" id="{DF0D9912-7194-AA4D-388B-6E483FE70684}"/>
              </a:ext>
            </a:extLst>
          </p:cNvPr>
          <p:cNvSpPr txBox="1"/>
          <p:nvPr/>
        </p:nvSpPr>
        <p:spPr>
          <a:xfrm>
            <a:off x="1323603" y="990900"/>
            <a:ext cx="966107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Calculation:</a:t>
            </a:r>
            <a:endParaRPr lang="en-US" dirty="0"/>
          </a:p>
          <a:p>
            <a:pPr algn="just"/>
            <a:r>
              <a:rPr lang="en-US" dirty="0">
                <a:ea typeface="+mn-lt"/>
                <a:cs typeface="+mn-lt"/>
              </a:rPr>
              <a:t>For SDB1_U2, we notice that all switchboards are below 5A rating (similarly for the emergency case, as load is even lesser). Thus, standard 2 x 1.5 rm BYM cables and 1.5 BYA ECC cable has been used for connecting switchboards to SDBs, along with 5A MCB breakers.</a:t>
            </a:r>
            <a:endParaRPr lang="en-US" dirty="0"/>
          </a:p>
          <a:p>
            <a:pPr algn="just"/>
            <a:r>
              <a:rPr lang="en-US" dirty="0">
                <a:ea typeface="+mn-lt"/>
                <a:cs typeface="+mn-lt"/>
              </a:rPr>
              <a:t>Here, power sockets with rating 20A and 4000W are present. (4000V/220A = 18.18A). Thus, we have used </a:t>
            </a:r>
            <a:r>
              <a:rPr lang="en-US" b="1" dirty="0">
                <a:ea typeface="+mn-lt"/>
                <a:cs typeface="+mn-lt"/>
              </a:rPr>
              <a:t>20A SP MCB Breakers </a:t>
            </a:r>
            <a:r>
              <a:rPr lang="en-US" dirty="0">
                <a:ea typeface="+mn-lt"/>
                <a:cs typeface="+mn-lt"/>
              </a:rPr>
              <a:t>and 2x6 rm BYM + 6 rm BYA ECC wires.</a:t>
            </a:r>
            <a:endParaRPr lang="en-US" dirty="0"/>
          </a:p>
          <a:p>
            <a:pPr algn="just"/>
            <a:r>
              <a:rPr lang="en-US" dirty="0">
                <a:ea typeface="+mn-lt"/>
                <a:cs typeface="+mn-lt"/>
              </a:rPr>
              <a:t>We assume utility factor for normal load to be 0.7, assuming they would be operating 70% of the time. And for power sockets, we assume utility factor to be 30%. </a:t>
            </a:r>
            <a:endParaRPr lang="en-US"/>
          </a:p>
          <a:p>
            <a:pPr algn="just"/>
            <a:r>
              <a:rPr lang="en-US" dirty="0">
                <a:ea typeface="+mn-lt"/>
                <a:cs typeface="+mn-lt"/>
              </a:rPr>
              <a:t>Here, power factor = 0.9</a:t>
            </a:r>
            <a:endParaRPr lang="en-US" dirty="0"/>
          </a:p>
          <a:p>
            <a:pPr algn="just"/>
            <a:endParaRPr lang="en-US" dirty="0">
              <a:ea typeface="+mn-lt"/>
              <a:cs typeface="+mn-lt"/>
            </a:endParaRPr>
          </a:p>
          <a:p>
            <a:pPr algn="just"/>
            <a:r>
              <a:rPr lang="en-US" b="1" dirty="0">
                <a:ea typeface="+mn-lt"/>
                <a:cs typeface="+mn-lt"/>
              </a:rPr>
              <a:t>SDB1_U2:</a:t>
            </a:r>
            <a:endParaRPr lang="en-US" dirty="0"/>
          </a:p>
          <a:p>
            <a:r>
              <a:rPr lang="en-US" dirty="0">
                <a:ea typeface="+mn-lt"/>
                <a:cs typeface="+mn-lt"/>
              </a:rPr>
              <a:t>Load = 0.7 x total load + 0.9 x  power socket load</a:t>
            </a:r>
            <a:br>
              <a:rPr lang="en-US" dirty="0">
                <a:ea typeface="+mn-lt"/>
                <a:cs typeface="+mn-lt"/>
              </a:rPr>
            </a:br>
            <a:r>
              <a:rPr lang="en-US" dirty="0">
                <a:ea typeface="+mn-lt"/>
                <a:cs typeface="+mn-lt"/>
              </a:rPr>
              <a:t> = 0.7 x 2110 + 0.3 x 4000 x 4 = </a:t>
            </a:r>
            <a:r>
              <a:rPr lang="en-US" b="1" dirty="0">
                <a:ea typeface="+mn-lt"/>
                <a:cs typeface="+mn-lt"/>
              </a:rPr>
              <a:t>6277W </a:t>
            </a:r>
            <a:r>
              <a:rPr lang="en-US" dirty="0">
                <a:ea typeface="+mn-lt"/>
                <a:cs typeface="+mn-lt"/>
              </a:rPr>
              <a:t>(4 Q sockets are present)</a:t>
            </a:r>
            <a:br>
              <a:rPr lang="en-US" dirty="0">
                <a:ea typeface="+mn-lt"/>
                <a:cs typeface="+mn-lt"/>
              </a:rPr>
            </a:br>
            <a:r>
              <a:rPr lang="en-US" dirty="0">
                <a:ea typeface="+mn-lt"/>
                <a:cs typeface="+mn-lt"/>
              </a:rPr>
              <a:t> Current = 6277/(220 x 0.9) = 31.7 A</a:t>
            </a:r>
            <a:br>
              <a:rPr lang="en-US" dirty="0">
                <a:ea typeface="+mn-lt"/>
                <a:cs typeface="+mn-lt"/>
              </a:rPr>
            </a:br>
            <a:r>
              <a:rPr lang="en-US" dirty="0">
                <a:ea typeface="+mn-lt"/>
                <a:cs typeface="+mn-lt"/>
              </a:rPr>
              <a:t> Thus, 2 x 16 rm BYM cables and 16 rm BYA ECC cable has been used, along with 40A SP </a:t>
            </a:r>
            <a:r>
              <a:rPr lang="en-US" b="1" dirty="0">
                <a:ea typeface="+mn-lt"/>
                <a:cs typeface="+mn-lt"/>
              </a:rPr>
              <a:t>MCCB </a:t>
            </a:r>
            <a:r>
              <a:rPr lang="en-US" dirty="0">
                <a:ea typeface="+mn-lt"/>
                <a:cs typeface="+mn-lt"/>
              </a:rPr>
              <a:t>breaker, to connect it to the MDB.</a:t>
            </a:r>
            <a:endParaRPr lang="en-US" dirty="0"/>
          </a:p>
          <a:p>
            <a:endParaRPr lang="en-US" b="1" dirty="0">
              <a:ea typeface="+mn-lt"/>
              <a:cs typeface="+mn-lt"/>
            </a:endParaRPr>
          </a:p>
          <a:p>
            <a:endParaRPr lang="en-US">
              <a:ea typeface="+mn-lt"/>
              <a:cs typeface="+mn-lt"/>
            </a:endParaRPr>
          </a:p>
          <a:p>
            <a:endParaRPr lang="en-US">
              <a:ea typeface="Calibri"/>
              <a:cs typeface="Calibri"/>
            </a:endParaRPr>
          </a:p>
        </p:txBody>
      </p:sp>
    </p:spTree>
    <p:extLst>
      <p:ext uri="{BB962C8B-B14F-4D97-AF65-F5344CB8AC3E}">
        <p14:creationId xmlns:p14="http://schemas.microsoft.com/office/powerpoint/2010/main" val="3854075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SDB</a:t>
            </a:r>
            <a:r>
              <a:rPr lang="en-US" sz="2800" b="1" dirty="0">
                <a:cs typeface="Calibri Light"/>
              </a:rPr>
              <a:t> Diagram – Double Unit – Unit 2</a:t>
            </a:r>
            <a:endParaRPr lang="en-US" b="1" dirty="0">
              <a:ea typeface="Calibri Light"/>
              <a:cs typeface="Calibri Light"/>
            </a:endParaRPr>
          </a:p>
        </p:txBody>
      </p:sp>
      <p:pic>
        <p:nvPicPr>
          <p:cNvPr id="2" name="Picture 2" descr="Diagram&#10;&#10;Description automatically generated">
            <a:extLst>
              <a:ext uri="{FF2B5EF4-FFF2-40B4-BE49-F238E27FC236}">
                <a16:creationId xmlns:a16="http://schemas.microsoft.com/office/drawing/2014/main" id="{9C288509-0F5E-72AB-5BBF-60CC0148FE1D}"/>
              </a:ext>
            </a:extLst>
          </p:cNvPr>
          <p:cNvPicPr>
            <a:picLocks noChangeAspect="1"/>
          </p:cNvPicPr>
          <p:nvPr/>
        </p:nvPicPr>
        <p:blipFill>
          <a:blip r:embed="rId2"/>
          <a:stretch>
            <a:fillRect/>
          </a:stretch>
        </p:blipFill>
        <p:spPr>
          <a:xfrm>
            <a:off x="1889312" y="1536672"/>
            <a:ext cx="8424582" cy="4277713"/>
          </a:xfrm>
          <a:prstGeom prst="rect">
            <a:avLst/>
          </a:prstGeom>
        </p:spPr>
      </p:pic>
    </p:spTree>
    <p:extLst>
      <p:ext uri="{BB962C8B-B14F-4D97-AF65-F5344CB8AC3E}">
        <p14:creationId xmlns:p14="http://schemas.microsoft.com/office/powerpoint/2010/main" val="2000596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SDB Calculation – Double Unit – Unit 2</a:t>
            </a:r>
            <a:endParaRPr lang="en-US" sz="2800" dirty="0">
              <a:ea typeface="+mj-lt"/>
              <a:cs typeface="+mj-lt"/>
            </a:endParaRPr>
          </a:p>
        </p:txBody>
      </p:sp>
      <p:sp>
        <p:nvSpPr>
          <p:cNvPr id="2" name="TextBox 1">
            <a:extLst>
              <a:ext uri="{FF2B5EF4-FFF2-40B4-BE49-F238E27FC236}">
                <a16:creationId xmlns:a16="http://schemas.microsoft.com/office/drawing/2014/main" id="{DF0D9912-7194-AA4D-388B-6E483FE70684}"/>
              </a:ext>
            </a:extLst>
          </p:cNvPr>
          <p:cNvSpPr txBox="1"/>
          <p:nvPr/>
        </p:nvSpPr>
        <p:spPr>
          <a:xfrm>
            <a:off x="1323603" y="990900"/>
            <a:ext cx="966107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ea typeface="+mn-lt"/>
                <a:cs typeface="+mn-lt"/>
              </a:rPr>
              <a:t>Calculation:</a:t>
            </a:r>
            <a:endParaRPr lang="en-US">
              <a:ea typeface="+mn-lt"/>
              <a:cs typeface="+mn-lt"/>
            </a:endParaRPr>
          </a:p>
          <a:p>
            <a:pPr algn="just"/>
            <a:r>
              <a:rPr lang="en-US" dirty="0">
                <a:ea typeface="+mn-lt"/>
                <a:cs typeface="+mn-lt"/>
              </a:rPr>
              <a:t>For SDB2_U2, we notice that all switchboards are below 5A rating (similarly for the emergency case, as load is even lesser). Thus, standard 2 x 1.5 rm BYM cables and 1.5 BYA ECC cable has been used for connecting switchboards to SDBs, along with </a:t>
            </a:r>
            <a:r>
              <a:rPr lang="en-US" b="1" dirty="0">
                <a:ea typeface="+mn-lt"/>
                <a:cs typeface="+mn-lt"/>
              </a:rPr>
              <a:t>5A MCB breakers</a:t>
            </a:r>
            <a:r>
              <a:rPr lang="en-US" dirty="0">
                <a:ea typeface="+mn-lt"/>
                <a:cs typeface="+mn-lt"/>
              </a:rPr>
              <a:t>.</a:t>
            </a:r>
          </a:p>
          <a:p>
            <a:pPr algn="just"/>
            <a:r>
              <a:rPr lang="en-US" dirty="0">
                <a:ea typeface="+mn-lt"/>
                <a:cs typeface="+mn-lt"/>
              </a:rPr>
              <a:t>Here, power sockets with rating 20A and 4000W are present. (4000V/220A = 18.18A). Thus, we have used </a:t>
            </a:r>
            <a:r>
              <a:rPr lang="en-US" b="1" dirty="0">
                <a:ea typeface="+mn-lt"/>
                <a:cs typeface="+mn-lt"/>
              </a:rPr>
              <a:t>20A SP MCB Breakers </a:t>
            </a:r>
            <a:r>
              <a:rPr lang="en-US" dirty="0">
                <a:ea typeface="+mn-lt"/>
                <a:cs typeface="+mn-lt"/>
              </a:rPr>
              <a:t>and 2x6 rm BYM + 6 rm BYA ECC wires.</a:t>
            </a:r>
          </a:p>
          <a:p>
            <a:pPr algn="just"/>
            <a:r>
              <a:rPr lang="en-US" dirty="0">
                <a:ea typeface="+mn-lt"/>
                <a:cs typeface="+mn-lt"/>
              </a:rPr>
              <a:t>We assume utility factor for normal load to be 0.7, assuming they would be operating 70% of the time. And for power sockets, we assume utility factor to be 40%. </a:t>
            </a:r>
            <a:endParaRPr lang="en-US" dirty="0"/>
          </a:p>
          <a:p>
            <a:pPr algn="just"/>
            <a:r>
              <a:rPr lang="en-US" dirty="0">
                <a:ea typeface="+mn-lt"/>
                <a:cs typeface="+mn-lt"/>
              </a:rPr>
              <a:t>Here, power factor = 0.9</a:t>
            </a:r>
          </a:p>
          <a:p>
            <a:pPr algn="just"/>
            <a:endParaRPr lang="en-US" dirty="0">
              <a:ea typeface="+mn-lt"/>
              <a:cs typeface="+mn-lt"/>
            </a:endParaRPr>
          </a:p>
          <a:p>
            <a:pPr algn="just"/>
            <a:r>
              <a:rPr lang="en-US" b="1" dirty="0">
                <a:ea typeface="+mn-lt"/>
                <a:cs typeface="+mn-lt"/>
              </a:rPr>
              <a:t>SDB2_U2:</a:t>
            </a:r>
            <a:endParaRPr lang="en-US">
              <a:ea typeface="+mn-lt"/>
              <a:cs typeface="+mn-lt"/>
            </a:endParaRPr>
          </a:p>
          <a:p>
            <a:r>
              <a:rPr lang="en-US" dirty="0">
                <a:ea typeface="+mn-lt"/>
                <a:cs typeface="+mn-lt"/>
              </a:rPr>
              <a:t>Load = 0.7 x total load + 0.9 x  power socket load</a:t>
            </a:r>
            <a:br>
              <a:rPr lang="en-US" dirty="0">
                <a:ea typeface="+mn-lt"/>
                <a:cs typeface="+mn-lt"/>
              </a:rPr>
            </a:br>
            <a:r>
              <a:rPr lang="en-US" dirty="0">
                <a:ea typeface="+mn-lt"/>
                <a:cs typeface="+mn-lt"/>
              </a:rPr>
              <a:t> = 0.7 x 1850 + 0.4 x 4000 x 4 = </a:t>
            </a:r>
            <a:r>
              <a:rPr lang="en-US" b="1" dirty="0">
                <a:ea typeface="+mn-lt"/>
                <a:cs typeface="+mn-lt"/>
              </a:rPr>
              <a:t>6095W </a:t>
            </a:r>
            <a:r>
              <a:rPr lang="en-US" dirty="0">
                <a:ea typeface="+mn-lt"/>
                <a:cs typeface="+mn-lt"/>
              </a:rPr>
              <a:t>(4 Q sockets are present)</a:t>
            </a:r>
            <a:br>
              <a:rPr lang="en-US" dirty="0">
                <a:ea typeface="+mn-lt"/>
                <a:cs typeface="+mn-lt"/>
              </a:rPr>
            </a:br>
            <a:r>
              <a:rPr lang="en-US" dirty="0">
                <a:ea typeface="+mn-lt"/>
                <a:cs typeface="+mn-lt"/>
              </a:rPr>
              <a:t> Current = 7695/(220 x 0.9) = 30.78 A</a:t>
            </a:r>
            <a:br>
              <a:rPr lang="en-US" dirty="0">
                <a:ea typeface="+mn-lt"/>
                <a:cs typeface="+mn-lt"/>
              </a:rPr>
            </a:br>
            <a:r>
              <a:rPr lang="en-US" dirty="0">
                <a:ea typeface="+mn-lt"/>
                <a:cs typeface="+mn-lt"/>
              </a:rPr>
              <a:t> Thus, 2 x 16 rm BYM cables and 16 rm BYA ECC cable has been used, along with 40A SP </a:t>
            </a:r>
            <a:r>
              <a:rPr lang="en-US" b="1" dirty="0">
                <a:ea typeface="+mn-lt"/>
                <a:cs typeface="+mn-lt"/>
              </a:rPr>
              <a:t>MCCB </a:t>
            </a:r>
            <a:r>
              <a:rPr lang="en-US" dirty="0">
                <a:ea typeface="+mn-lt"/>
                <a:cs typeface="+mn-lt"/>
              </a:rPr>
              <a:t>breaker, to connect it to the MDB.</a:t>
            </a:r>
          </a:p>
          <a:p>
            <a:endParaRPr lang="en-US" b="1" dirty="0">
              <a:ea typeface="Calibri"/>
              <a:cs typeface="Calibri"/>
            </a:endParaRPr>
          </a:p>
        </p:txBody>
      </p:sp>
    </p:spTree>
    <p:extLst>
      <p:ext uri="{BB962C8B-B14F-4D97-AF65-F5344CB8AC3E}">
        <p14:creationId xmlns:p14="http://schemas.microsoft.com/office/powerpoint/2010/main" val="2927920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SDB Diagram – Roof</a:t>
            </a:r>
            <a:endParaRPr lang="en-US" sz="2800" b="1" dirty="0">
              <a:ea typeface="Calibri Light"/>
              <a:cs typeface="Calibri Light"/>
            </a:endParaRPr>
          </a:p>
        </p:txBody>
      </p:sp>
      <p:pic>
        <p:nvPicPr>
          <p:cNvPr id="3" name="Picture 3" descr="Diagram, schematic&#10;&#10;Description automatically generated">
            <a:extLst>
              <a:ext uri="{FF2B5EF4-FFF2-40B4-BE49-F238E27FC236}">
                <a16:creationId xmlns:a16="http://schemas.microsoft.com/office/drawing/2014/main" id="{7EF64359-4760-66B6-7DF8-C8862A3CD39F}"/>
              </a:ext>
            </a:extLst>
          </p:cNvPr>
          <p:cNvPicPr>
            <a:picLocks noChangeAspect="1"/>
          </p:cNvPicPr>
          <p:nvPr/>
        </p:nvPicPr>
        <p:blipFill>
          <a:blip r:embed="rId2"/>
          <a:stretch>
            <a:fillRect/>
          </a:stretch>
        </p:blipFill>
        <p:spPr>
          <a:xfrm>
            <a:off x="4208930" y="852682"/>
            <a:ext cx="3774140" cy="5376753"/>
          </a:xfrm>
          <a:prstGeom prst="rect">
            <a:avLst/>
          </a:prstGeom>
        </p:spPr>
      </p:pic>
    </p:spTree>
    <p:extLst>
      <p:ext uri="{BB962C8B-B14F-4D97-AF65-F5344CB8AC3E}">
        <p14:creationId xmlns:p14="http://schemas.microsoft.com/office/powerpoint/2010/main" val="4142751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SDB Calculation – Roof</a:t>
            </a:r>
            <a:endParaRPr lang="en-US" sz="2800" dirty="0">
              <a:ea typeface="+mj-lt"/>
              <a:cs typeface="+mj-lt"/>
            </a:endParaRPr>
          </a:p>
        </p:txBody>
      </p:sp>
      <p:sp>
        <p:nvSpPr>
          <p:cNvPr id="2" name="TextBox 1">
            <a:extLst>
              <a:ext uri="{FF2B5EF4-FFF2-40B4-BE49-F238E27FC236}">
                <a16:creationId xmlns:a16="http://schemas.microsoft.com/office/drawing/2014/main" id="{DF0D9912-7194-AA4D-388B-6E483FE70684}"/>
              </a:ext>
            </a:extLst>
          </p:cNvPr>
          <p:cNvSpPr txBox="1"/>
          <p:nvPr/>
        </p:nvSpPr>
        <p:spPr>
          <a:xfrm>
            <a:off x="1267574" y="1584812"/>
            <a:ext cx="966107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Calculation:</a:t>
            </a:r>
            <a:endParaRPr lang="en-US" dirty="0">
              <a:cs typeface="Calibri" panose="020F0502020204030204"/>
            </a:endParaRPr>
          </a:p>
          <a:p>
            <a:r>
              <a:rPr lang="en-US" dirty="0">
                <a:ea typeface="+mn-lt"/>
                <a:cs typeface="+mn-lt"/>
              </a:rPr>
              <a:t>For SDB_R, we notice that all switchboards are below 5A rating (similarly for the emergency case, as load is even lesser). Thus, standard 2 x 1.5 rm BYM cables and 1.5 BYA ECC cable has been used for connecting switchboards to SDBs, along with 5A MCB breakers.</a:t>
            </a:r>
            <a:endParaRPr lang="en-US" dirty="0">
              <a:cs typeface="Calibri" panose="020F0502020204030204"/>
            </a:endParaRPr>
          </a:p>
          <a:p>
            <a:r>
              <a:rPr lang="en-US" dirty="0">
                <a:ea typeface="+mn-lt"/>
                <a:cs typeface="+mn-lt"/>
              </a:rPr>
              <a:t>We assume utility factor for normal load to be 0.7, assuming they would be operating 70% of the time. Power Factor = 0.9</a:t>
            </a:r>
            <a:endParaRPr lang="en-US" dirty="0">
              <a:cs typeface="Calibri" panose="020F0502020204030204"/>
            </a:endParaRPr>
          </a:p>
          <a:p>
            <a:endParaRPr lang="en-US" dirty="0">
              <a:ea typeface="+mn-lt"/>
              <a:cs typeface="+mn-lt"/>
            </a:endParaRPr>
          </a:p>
          <a:p>
            <a:r>
              <a:rPr lang="en-US" b="1" dirty="0">
                <a:ea typeface="+mn-lt"/>
                <a:cs typeface="+mn-lt"/>
              </a:rPr>
              <a:t>SDB_R:</a:t>
            </a:r>
            <a:endParaRPr lang="en-US" dirty="0">
              <a:cs typeface="Calibri" panose="020F0502020204030204"/>
            </a:endParaRPr>
          </a:p>
          <a:p>
            <a:r>
              <a:rPr lang="en-US" dirty="0">
                <a:ea typeface="+mn-lt"/>
                <a:cs typeface="+mn-lt"/>
              </a:rPr>
              <a:t>Load = 0.7 x total load = 0.7 x 250 = </a:t>
            </a:r>
            <a:r>
              <a:rPr lang="en-US" b="1" dirty="0">
                <a:ea typeface="+mn-lt"/>
                <a:cs typeface="+mn-lt"/>
              </a:rPr>
              <a:t>175W</a:t>
            </a:r>
            <a:r>
              <a:rPr lang="en-US" dirty="0">
                <a:ea typeface="+mn-lt"/>
                <a:cs typeface="+mn-lt"/>
              </a:rPr>
              <a:t> (No power sockets are present here)</a:t>
            </a:r>
            <a:br>
              <a:rPr lang="en-US" dirty="0">
                <a:ea typeface="+mn-lt"/>
                <a:cs typeface="+mn-lt"/>
              </a:rPr>
            </a:br>
            <a:r>
              <a:rPr lang="en-US" dirty="0">
                <a:ea typeface="+mn-lt"/>
                <a:cs typeface="+mn-lt"/>
              </a:rPr>
              <a:t> Current = 175/(220 x 0.9) = 0.88 A</a:t>
            </a:r>
            <a:br>
              <a:rPr lang="en-US" dirty="0">
                <a:ea typeface="+mn-lt"/>
                <a:cs typeface="+mn-lt"/>
              </a:rPr>
            </a:br>
            <a:r>
              <a:rPr lang="en-US" dirty="0">
                <a:ea typeface="+mn-lt"/>
                <a:cs typeface="+mn-lt"/>
              </a:rPr>
              <a:t> Thus, 2 x 1.5 rm BYM cables and 1.5 BYA ECC cable has been used, along with 5A SP </a:t>
            </a:r>
            <a:r>
              <a:rPr lang="en-US" b="1" dirty="0">
                <a:ea typeface="+mn-lt"/>
                <a:cs typeface="+mn-lt"/>
              </a:rPr>
              <a:t>MCCB </a:t>
            </a:r>
            <a:r>
              <a:rPr lang="en-US" dirty="0">
                <a:ea typeface="+mn-lt"/>
                <a:cs typeface="+mn-lt"/>
              </a:rPr>
              <a:t>breaker, to connect it to the MDB.</a:t>
            </a:r>
            <a:endParaRPr lang="en-US" dirty="0"/>
          </a:p>
          <a:p>
            <a:endParaRPr lang="en-US" dirty="0">
              <a:ea typeface="Calibri"/>
              <a:cs typeface="Calibri"/>
            </a:endParaRPr>
          </a:p>
        </p:txBody>
      </p:sp>
    </p:spTree>
    <p:extLst>
      <p:ext uri="{BB962C8B-B14F-4D97-AF65-F5344CB8AC3E}">
        <p14:creationId xmlns:p14="http://schemas.microsoft.com/office/powerpoint/2010/main" val="1990156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8E938F2-EE42-FEFC-E949-AE44CE7DA758}"/>
              </a:ext>
            </a:extLst>
          </p:cNvPr>
          <p:cNvSpPr txBox="1">
            <a:spLocks/>
          </p:cNvSpPr>
          <p:nvPr/>
        </p:nvSpPr>
        <p:spPr>
          <a:xfrm>
            <a:off x="-6423" y="2900795"/>
            <a:ext cx="3618274" cy="10600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Floor Layout </a:t>
            </a:r>
            <a:br>
              <a:rPr lang="en-US">
                <a:cs typeface="Calibri Light"/>
              </a:rPr>
            </a:br>
            <a:r>
              <a:rPr lang="en-US">
                <a:cs typeface="Calibri Light"/>
              </a:rPr>
              <a:t>Typical 1 Unit</a:t>
            </a:r>
          </a:p>
        </p:txBody>
      </p:sp>
      <p:pic>
        <p:nvPicPr>
          <p:cNvPr id="2" name="Picture 2" descr="Diagram, schematic&#10;&#10;Description automatically generated">
            <a:extLst>
              <a:ext uri="{FF2B5EF4-FFF2-40B4-BE49-F238E27FC236}">
                <a16:creationId xmlns:a16="http://schemas.microsoft.com/office/drawing/2014/main" id="{B525E28A-DACC-A287-9FB6-08D7064CB22E}"/>
              </a:ext>
            </a:extLst>
          </p:cNvPr>
          <p:cNvPicPr>
            <a:picLocks noChangeAspect="1"/>
          </p:cNvPicPr>
          <p:nvPr/>
        </p:nvPicPr>
        <p:blipFill>
          <a:blip r:embed="rId2"/>
          <a:stretch>
            <a:fillRect/>
          </a:stretch>
        </p:blipFill>
        <p:spPr>
          <a:xfrm>
            <a:off x="3558309" y="2818"/>
            <a:ext cx="5063836" cy="6852364"/>
          </a:xfrm>
          <a:prstGeom prst="rect">
            <a:avLst/>
          </a:prstGeom>
        </p:spPr>
      </p:pic>
    </p:spTree>
    <p:extLst>
      <p:ext uri="{BB962C8B-B14F-4D97-AF65-F5344CB8AC3E}">
        <p14:creationId xmlns:p14="http://schemas.microsoft.com/office/powerpoint/2010/main" val="1652429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A841D7-82E7-F55D-4C38-20680DEE6935}"/>
              </a:ext>
            </a:extLst>
          </p:cNvPr>
          <p:cNvSpPr txBox="1"/>
          <p:nvPr/>
        </p:nvSpPr>
        <p:spPr>
          <a:xfrm>
            <a:off x="2139945" y="2849794"/>
            <a:ext cx="77725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cs typeface="Calibri"/>
              </a:rPr>
              <a:t>Emergency Sub Distribution Board Diagrams</a:t>
            </a:r>
          </a:p>
        </p:txBody>
      </p:sp>
    </p:spTree>
    <p:extLst>
      <p:ext uri="{BB962C8B-B14F-4D97-AF65-F5344CB8AC3E}">
        <p14:creationId xmlns:p14="http://schemas.microsoft.com/office/powerpoint/2010/main" val="4071609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ESDB</a:t>
            </a:r>
            <a:r>
              <a:rPr lang="en-US" sz="2800" b="1" dirty="0">
                <a:cs typeface="Calibri Light"/>
              </a:rPr>
              <a:t> Diagram – Basement</a:t>
            </a:r>
            <a:endParaRPr lang="en-US" b="1">
              <a:cs typeface="Calibri Light"/>
            </a:endParaRPr>
          </a:p>
        </p:txBody>
      </p:sp>
      <p:pic>
        <p:nvPicPr>
          <p:cNvPr id="2" name="Picture 4" descr="Diagram&#10;&#10;Description automatically generated">
            <a:extLst>
              <a:ext uri="{FF2B5EF4-FFF2-40B4-BE49-F238E27FC236}">
                <a16:creationId xmlns:a16="http://schemas.microsoft.com/office/drawing/2014/main" id="{EE69ADBA-2218-14B9-B12D-2D423F763E7F}"/>
              </a:ext>
            </a:extLst>
          </p:cNvPr>
          <p:cNvPicPr>
            <a:picLocks noChangeAspect="1"/>
          </p:cNvPicPr>
          <p:nvPr/>
        </p:nvPicPr>
        <p:blipFill>
          <a:blip r:embed="rId2"/>
          <a:stretch>
            <a:fillRect/>
          </a:stretch>
        </p:blipFill>
        <p:spPr>
          <a:xfrm>
            <a:off x="3760694" y="1064074"/>
            <a:ext cx="4681817" cy="5211706"/>
          </a:xfrm>
          <a:prstGeom prst="rect">
            <a:avLst/>
          </a:prstGeom>
        </p:spPr>
      </p:pic>
    </p:spTree>
    <p:extLst>
      <p:ext uri="{BB962C8B-B14F-4D97-AF65-F5344CB8AC3E}">
        <p14:creationId xmlns:p14="http://schemas.microsoft.com/office/powerpoint/2010/main" val="38476770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19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ESDB</a:t>
            </a:r>
            <a:r>
              <a:rPr lang="en-US" sz="2800" b="1" dirty="0">
                <a:cs typeface="Calibri Light"/>
              </a:rPr>
              <a:t> Calculations - Basement</a:t>
            </a:r>
            <a:endParaRPr lang="en-US" b="1">
              <a:cs typeface="Calibri Light"/>
            </a:endParaRPr>
          </a:p>
        </p:txBody>
      </p:sp>
      <p:sp>
        <p:nvSpPr>
          <p:cNvPr id="2" name="TextBox 1">
            <a:extLst>
              <a:ext uri="{FF2B5EF4-FFF2-40B4-BE49-F238E27FC236}">
                <a16:creationId xmlns:a16="http://schemas.microsoft.com/office/drawing/2014/main" id="{1B352FB6-C2AF-C396-EB93-131734E13443}"/>
              </a:ext>
            </a:extLst>
          </p:cNvPr>
          <p:cNvSpPr txBox="1"/>
          <p:nvPr/>
        </p:nvSpPr>
        <p:spPr>
          <a:xfrm>
            <a:off x="1139876" y="2545704"/>
            <a:ext cx="992447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ea typeface="+mn-lt"/>
                <a:cs typeface="+mn-lt"/>
              </a:rPr>
              <a:t>ESDB_U:</a:t>
            </a:r>
            <a:endParaRPr lang="en-US" dirty="0"/>
          </a:p>
          <a:p>
            <a:r>
              <a:rPr lang="en-US" dirty="0">
                <a:ea typeface="+mn-lt"/>
                <a:cs typeface="+mn-lt"/>
              </a:rPr>
              <a:t>Emergency Load = 0.7 x total emergency load = 0.7 x 540 = </a:t>
            </a:r>
            <a:r>
              <a:rPr lang="en-US" b="1" dirty="0">
                <a:ea typeface="+mn-lt"/>
                <a:cs typeface="+mn-lt"/>
              </a:rPr>
              <a:t>378W</a:t>
            </a:r>
            <a:br>
              <a:rPr lang="en-US" b="1" dirty="0">
                <a:ea typeface="+mn-lt"/>
                <a:cs typeface="+mn-lt"/>
              </a:rPr>
            </a:br>
            <a:r>
              <a:rPr lang="en-US" b="1" dirty="0">
                <a:ea typeface="+mn-lt"/>
                <a:cs typeface="+mn-lt"/>
              </a:rPr>
              <a:t> Current = 616/(220 x 0.9) = 1.9 A</a:t>
            </a:r>
            <a:br>
              <a:rPr lang="en-US" b="1" dirty="0">
                <a:ea typeface="+mn-lt"/>
                <a:cs typeface="+mn-lt"/>
              </a:rPr>
            </a:br>
            <a:r>
              <a:rPr lang="en-US" b="1" dirty="0">
                <a:ea typeface="+mn-lt"/>
                <a:cs typeface="+mn-lt"/>
              </a:rPr>
              <a:t> Thus, 2 x 1.5 rm BYM cables and 1.5 BYA ECC cable has been used, along with 5A MCCB </a:t>
            </a:r>
            <a:r>
              <a:rPr lang="en-US" dirty="0">
                <a:ea typeface="+mn-lt"/>
                <a:cs typeface="+mn-lt"/>
              </a:rPr>
              <a:t>breaker, to connect it to the EMDB.</a:t>
            </a:r>
            <a:endParaRPr lang="en-US" dirty="0"/>
          </a:p>
          <a:p>
            <a:endParaRPr lang="en-US" b="1" dirty="0">
              <a:cs typeface="Segoe UI"/>
            </a:endParaRPr>
          </a:p>
        </p:txBody>
      </p:sp>
    </p:spTree>
    <p:extLst>
      <p:ext uri="{BB962C8B-B14F-4D97-AF65-F5344CB8AC3E}">
        <p14:creationId xmlns:p14="http://schemas.microsoft.com/office/powerpoint/2010/main" val="1034297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ESDB</a:t>
            </a:r>
            <a:r>
              <a:rPr lang="en-US" sz="2800" b="1" dirty="0">
                <a:cs typeface="Calibri Light"/>
              </a:rPr>
              <a:t> Diagram – Ground Floor</a:t>
            </a:r>
            <a:endParaRPr lang="en-US" b="1" dirty="0">
              <a:cs typeface="Calibri Light"/>
            </a:endParaRPr>
          </a:p>
        </p:txBody>
      </p:sp>
      <p:pic>
        <p:nvPicPr>
          <p:cNvPr id="3" name="Picture 3" descr="Diagram&#10;&#10;Description automatically generated">
            <a:extLst>
              <a:ext uri="{FF2B5EF4-FFF2-40B4-BE49-F238E27FC236}">
                <a16:creationId xmlns:a16="http://schemas.microsoft.com/office/drawing/2014/main" id="{CBDCC871-B5F9-B9E1-A346-C3A2FFA00BBA}"/>
              </a:ext>
            </a:extLst>
          </p:cNvPr>
          <p:cNvPicPr>
            <a:picLocks noChangeAspect="1"/>
          </p:cNvPicPr>
          <p:nvPr/>
        </p:nvPicPr>
        <p:blipFill>
          <a:blip r:embed="rId2"/>
          <a:stretch>
            <a:fillRect/>
          </a:stretch>
        </p:blipFill>
        <p:spPr>
          <a:xfrm>
            <a:off x="3390901" y="707899"/>
            <a:ext cx="5410199" cy="5442203"/>
          </a:xfrm>
          <a:prstGeom prst="rect">
            <a:avLst/>
          </a:prstGeom>
        </p:spPr>
      </p:pic>
    </p:spTree>
    <p:extLst>
      <p:ext uri="{BB962C8B-B14F-4D97-AF65-F5344CB8AC3E}">
        <p14:creationId xmlns:p14="http://schemas.microsoft.com/office/powerpoint/2010/main" val="924939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19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ESDB</a:t>
            </a:r>
            <a:r>
              <a:rPr lang="en-US" sz="2800" b="1" dirty="0">
                <a:cs typeface="Calibri Light"/>
              </a:rPr>
              <a:t> Calculations – Ground Floor</a:t>
            </a:r>
            <a:endParaRPr lang="en-US" b="1" dirty="0">
              <a:cs typeface="Calibri Light"/>
            </a:endParaRPr>
          </a:p>
        </p:txBody>
      </p:sp>
      <p:sp>
        <p:nvSpPr>
          <p:cNvPr id="2" name="TextBox 1">
            <a:extLst>
              <a:ext uri="{FF2B5EF4-FFF2-40B4-BE49-F238E27FC236}">
                <a16:creationId xmlns:a16="http://schemas.microsoft.com/office/drawing/2014/main" id="{1B352FB6-C2AF-C396-EB93-131734E13443}"/>
              </a:ext>
            </a:extLst>
          </p:cNvPr>
          <p:cNvSpPr txBox="1"/>
          <p:nvPr/>
        </p:nvSpPr>
        <p:spPr>
          <a:xfrm>
            <a:off x="1139876" y="2545704"/>
            <a:ext cx="992447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ESDB_U:</a:t>
            </a:r>
            <a:endParaRPr lang="en-US" dirty="0">
              <a:cs typeface="Calibri" panose="020F0502020204030204"/>
            </a:endParaRPr>
          </a:p>
          <a:p>
            <a:r>
              <a:rPr lang="en-US" dirty="0">
                <a:ea typeface="+mn-lt"/>
                <a:cs typeface="+mn-lt"/>
              </a:rPr>
              <a:t>Load = 0.7 x total emergency load = 0.7 x 800 = </a:t>
            </a:r>
            <a:r>
              <a:rPr lang="en-US" b="1" dirty="0">
                <a:ea typeface="+mn-lt"/>
                <a:cs typeface="+mn-lt"/>
              </a:rPr>
              <a:t>560W</a:t>
            </a:r>
            <a:br>
              <a:rPr lang="en-US" b="1" dirty="0">
                <a:ea typeface="+mn-lt"/>
                <a:cs typeface="+mn-lt"/>
              </a:rPr>
            </a:br>
            <a:r>
              <a:rPr lang="en-US" b="1" dirty="0">
                <a:ea typeface="+mn-lt"/>
                <a:cs typeface="+mn-lt"/>
              </a:rPr>
              <a:t> Current = 560/(220 x 0.9) = 2.83 A</a:t>
            </a:r>
            <a:br>
              <a:rPr lang="en-US" b="1" dirty="0">
                <a:ea typeface="+mn-lt"/>
                <a:cs typeface="+mn-lt"/>
              </a:rPr>
            </a:br>
            <a:r>
              <a:rPr lang="en-US" b="1" dirty="0">
                <a:ea typeface="+mn-lt"/>
                <a:cs typeface="+mn-lt"/>
              </a:rPr>
              <a:t> Thus, 2 x 1.5 rm BYM cables and 1.5 BYA ECC cable has been used, along with 5A SP MCCB </a:t>
            </a:r>
            <a:r>
              <a:rPr lang="en-US" dirty="0">
                <a:ea typeface="+mn-lt"/>
                <a:cs typeface="+mn-lt"/>
              </a:rPr>
              <a:t>breaker, to connect it to the EMDB.</a:t>
            </a:r>
            <a:endParaRPr lang="en-US" dirty="0">
              <a:cs typeface="Calibri" panose="020F0502020204030204"/>
            </a:endParaRPr>
          </a:p>
          <a:p>
            <a:endParaRPr lang="en-US" b="1" dirty="0">
              <a:cs typeface="Calibri"/>
            </a:endParaRPr>
          </a:p>
        </p:txBody>
      </p:sp>
    </p:spTree>
    <p:extLst>
      <p:ext uri="{BB962C8B-B14F-4D97-AF65-F5344CB8AC3E}">
        <p14:creationId xmlns:p14="http://schemas.microsoft.com/office/powerpoint/2010/main" val="7706646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ESDB</a:t>
            </a:r>
            <a:r>
              <a:rPr lang="en-US" sz="2800" b="1" dirty="0">
                <a:cs typeface="Calibri Light"/>
              </a:rPr>
              <a:t> Diagram – Single Unit</a:t>
            </a:r>
            <a:endParaRPr lang="en-US" b="1" dirty="0">
              <a:cs typeface="Calibri Light"/>
            </a:endParaRPr>
          </a:p>
        </p:txBody>
      </p:sp>
      <p:pic>
        <p:nvPicPr>
          <p:cNvPr id="2" name="Picture 3" descr="Diagram&#10;&#10;Description automatically generated">
            <a:extLst>
              <a:ext uri="{FF2B5EF4-FFF2-40B4-BE49-F238E27FC236}">
                <a16:creationId xmlns:a16="http://schemas.microsoft.com/office/drawing/2014/main" id="{43AEB50D-8739-3C99-4F31-74107AF63DA6}"/>
              </a:ext>
            </a:extLst>
          </p:cNvPr>
          <p:cNvPicPr>
            <a:picLocks noChangeAspect="1"/>
          </p:cNvPicPr>
          <p:nvPr/>
        </p:nvPicPr>
        <p:blipFill>
          <a:blip r:embed="rId2"/>
          <a:stretch>
            <a:fillRect/>
          </a:stretch>
        </p:blipFill>
        <p:spPr>
          <a:xfrm>
            <a:off x="1956547" y="1015823"/>
            <a:ext cx="8290111" cy="4759117"/>
          </a:xfrm>
          <a:prstGeom prst="rect">
            <a:avLst/>
          </a:prstGeom>
        </p:spPr>
      </p:pic>
    </p:spTree>
    <p:extLst>
      <p:ext uri="{BB962C8B-B14F-4D97-AF65-F5344CB8AC3E}">
        <p14:creationId xmlns:p14="http://schemas.microsoft.com/office/powerpoint/2010/main" val="37112317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19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ESDB</a:t>
            </a:r>
            <a:r>
              <a:rPr lang="en-US" sz="2800" b="1" dirty="0">
                <a:cs typeface="Calibri Light"/>
              </a:rPr>
              <a:t> Calculations – Single Unit</a:t>
            </a:r>
            <a:endParaRPr lang="en-US" b="1" dirty="0">
              <a:cs typeface="Calibri Light"/>
            </a:endParaRPr>
          </a:p>
        </p:txBody>
      </p:sp>
      <p:sp>
        <p:nvSpPr>
          <p:cNvPr id="2" name="TextBox 1">
            <a:extLst>
              <a:ext uri="{FF2B5EF4-FFF2-40B4-BE49-F238E27FC236}">
                <a16:creationId xmlns:a16="http://schemas.microsoft.com/office/drawing/2014/main" id="{1B352FB6-C2AF-C396-EB93-131734E13443}"/>
              </a:ext>
            </a:extLst>
          </p:cNvPr>
          <p:cNvSpPr txBox="1"/>
          <p:nvPr/>
        </p:nvSpPr>
        <p:spPr>
          <a:xfrm>
            <a:off x="1139876" y="2545704"/>
            <a:ext cx="992447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ea typeface="+mn-lt"/>
                <a:cs typeface="+mn-lt"/>
              </a:rPr>
              <a:t>ESDB_U1:</a:t>
            </a:r>
            <a:endParaRPr lang="en-US" dirty="0"/>
          </a:p>
          <a:p>
            <a:pPr algn="just"/>
            <a:r>
              <a:rPr lang="en-US" dirty="0">
                <a:ea typeface="+mn-lt"/>
                <a:cs typeface="+mn-lt"/>
              </a:rPr>
              <a:t>For emergency condition, we will assume the power socket utility factor to be 0.2 </a:t>
            </a:r>
            <a:endParaRPr lang="en-US" dirty="0"/>
          </a:p>
          <a:p>
            <a:r>
              <a:rPr lang="en-US" dirty="0">
                <a:ea typeface="+mn-lt"/>
                <a:cs typeface="+mn-lt"/>
              </a:rPr>
              <a:t>Load = 0.7 x total emergency load + 0.2 x  power socket load</a:t>
            </a:r>
            <a:br>
              <a:rPr lang="en-US" dirty="0">
                <a:ea typeface="+mn-lt"/>
                <a:cs typeface="+mn-lt"/>
              </a:rPr>
            </a:br>
            <a:r>
              <a:rPr lang="en-US" dirty="0">
                <a:ea typeface="+mn-lt"/>
                <a:cs typeface="+mn-lt"/>
              </a:rPr>
              <a:t> = 0.7 x 800 + 0.2 x 4000 = </a:t>
            </a:r>
            <a:r>
              <a:rPr lang="en-US" b="1" dirty="0">
                <a:ea typeface="+mn-lt"/>
                <a:cs typeface="+mn-lt"/>
              </a:rPr>
              <a:t>1360W </a:t>
            </a:r>
            <a:r>
              <a:rPr lang="en-US" dirty="0">
                <a:ea typeface="+mn-lt"/>
                <a:cs typeface="+mn-lt"/>
              </a:rPr>
              <a:t>(1 Q socket is present on emergency)</a:t>
            </a:r>
            <a:br>
              <a:rPr lang="en-US" dirty="0">
                <a:ea typeface="+mn-lt"/>
                <a:cs typeface="+mn-lt"/>
              </a:rPr>
            </a:br>
            <a:r>
              <a:rPr lang="en-US" dirty="0">
                <a:ea typeface="+mn-lt"/>
                <a:cs typeface="+mn-lt"/>
              </a:rPr>
              <a:t> Current = 1360/(220 x 0.9) = 6.87 A</a:t>
            </a:r>
            <a:br>
              <a:rPr lang="en-US" dirty="0">
                <a:ea typeface="+mn-lt"/>
                <a:cs typeface="+mn-lt"/>
              </a:rPr>
            </a:br>
            <a:r>
              <a:rPr lang="en-US" dirty="0">
                <a:ea typeface="+mn-lt"/>
                <a:cs typeface="+mn-lt"/>
              </a:rPr>
              <a:t> Thus, 2 x 2.5 rm BYM cables and 2.5 rm BYA ECC cable has been used, along with 10A SP </a:t>
            </a:r>
            <a:r>
              <a:rPr lang="en-US" b="1" dirty="0">
                <a:ea typeface="+mn-lt"/>
                <a:cs typeface="+mn-lt"/>
              </a:rPr>
              <a:t>MCCB </a:t>
            </a:r>
            <a:r>
              <a:rPr lang="en-US" dirty="0">
                <a:ea typeface="+mn-lt"/>
                <a:cs typeface="+mn-lt"/>
              </a:rPr>
              <a:t>breaker, to connect it to the EMDB.</a:t>
            </a:r>
            <a:endParaRPr lang="en-US" dirty="0"/>
          </a:p>
          <a:p>
            <a:endParaRPr lang="en-US" b="1" dirty="0">
              <a:cs typeface="Calibri"/>
            </a:endParaRPr>
          </a:p>
        </p:txBody>
      </p:sp>
    </p:spTree>
    <p:extLst>
      <p:ext uri="{BB962C8B-B14F-4D97-AF65-F5344CB8AC3E}">
        <p14:creationId xmlns:p14="http://schemas.microsoft.com/office/powerpoint/2010/main" val="2733942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ESDB</a:t>
            </a:r>
            <a:r>
              <a:rPr lang="en-US" sz="2800" b="1" dirty="0">
                <a:cs typeface="Calibri Light"/>
              </a:rPr>
              <a:t> Diagram – Double Unit – Unit 1</a:t>
            </a:r>
            <a:endParaRPr lang="en-US" b="1" dirty="0">
              <a:cs typeface="Calibri Light"/>
            </a:endParaRPr>
          </a:p>
        </p:txBody>
      </p:sp>
      <p:pic>
        <p:nvPicPr>
          <p:cNvPr id="3" name="Picture 3" descr="Diagram&#10;&#10;Description automatically generated">
            <a:extLst>
              <a:ext uri="{FF2B5EF4-FFF2-40B4-BE49-F238E27FC236}">
                <a16:creationId xmlns:a16="http://schemas.microsoft.com/office/drawing/2014/main" id="{FADE553E-31ED-C81A-2536-0ED6D8027152}"/>
              </a:ext>
            </a:extLst>
          </p:cNvPr>
          <p:cNvPicPr>
            <a:picLocks noChangeAspect="1"/>
          </p:cNvPicPr>
          <p:nvPr/>
        </p:nvPicPr>
        <p:blipFill>
          <a:blip r:embed="rId2"/>
          <a:stretch>
            <a:fillRect/>
          </a:stretch>
        </p:blipFill>
        <p:spPr>
          <a:xfrm>
            <a:off x="2147047" y="1068032"/>
            <a:ext cx="7897905" cy="4721936"/>
          </a:xfrm>
          <a:prstGeom prst="rect">
            <a:avLst/>
          </a:prstGeom>
        </p:spPr>
      </p:pic>
    </p:spTree>
    <p:extLst>
      <p:ext uri="{BB962C8B-B14F-4D97-AF65-F5344CB8AC3E}">
        <p14:creationId xmlns:p14="http://schemas.microsoft.com/office/powerpoint/2010/main" val="4145940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19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ea typeface="+mj-lt"/>
              <a:cs typeface="+mj-lt"/>
            </a:endParaRPr>
          </a:p>
          <a:p>
            <a:pPr algn="ctr"/>
            <a:r>
              <a:rPr lang="en-US" sz="2800" b="1" dirty="0">
                <a:ea typeface="+mj-lt"/>
                <a:cs typeface="+mj-lt"/>
              </a:rPr>
              <a:t>ESDB</a:t>
            </a:r>
            <a:r>
              <a:rPr lang="en-US" sz="2800" b="1" dirty="0">
                <a:cs typeface="Calibri Light"/>
              </a:rPr>
              <a:t> Calculations – </a:t>
            </a:r>
            <a:r>
              <a:rPr lang="en-US" sz="2800" b="1" dirty="0">
                <a:ea typeface="+mj-lt"/>
                <a:cs typeface="+mj-lt"/>
              </a:rPr>
              <a:t>Double Unit – Unit 1</a:t>
            </a:r>
            <a:endParaRPr lang="en-US" sz="2800">
              <a:ea typeface="+mj-lt"/>
              <a:cs typeface="+mj-lt"/>
            </a:endParaRPr>
          </a:p>
          <a:p>
            <a:pPr algn="ctr"/>
            <a:endParaRPr lang="en-US" sz="2800" b="1" dirty="0">
              <a:cs typeface="Calibri Light"/>
            </a:endParaRPr>
          </a:p>
        </p:txBody>
      </p:sp>
      <p:sp>
        <p:nvSpPr>
          <p:cNvPr id="2" name="TextBox 1">
            <a:extLst>
              <a:ext uri="{FF2B5EF4-FFF2-40B4-BE49-F238E27FC236}">
                <a16:creationId xmlns:a16="http://schemas.microsoft.com/office/drawing/2014/main" id="{1B352FB6-C2AF-C396-EB93-131734E13443}"/>
              </a:ext>
            </a:extLst>
          </p:cNvPr>
          <p:cNvSpPr txBox="1"/>
          <p:nvPr/>
        </p:nvSpPr>
        <p:spPr>
          <a:xfrm>
            <a:off x="1139876" y="2545704"/>
            <a:ext cx="992447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ESDB1_U2:</a:t>
            </a:r>
            <a:endParaRPr lang="en-US" dirty="0">
              <a:ea typeface="+mn-lt"/>
              <a:cs typeface="+mn-lt"/>
            </a:endParaRPr>
          </a:p>
          <a:p>
            <a:r>
              <a:rPr lang="en-US" dirty="0">
                <a:ea typeface="+mn-lt"/>
                <a:cs typeface="+mn-lt"/>
              </a:rPr>
              <a:t>For emergency condition, we will assume the power socket utility factor to be 0.2 </a:t>
            </a:r>
          </a:p>
          <a:p>
            <a:r>
              <a:rPr lang="en-US" dirty="0">
                <a:ea typeface="+mn-lt"/>
                <a:cs typeface="+mn-lt"/>
              </a:rPr>
              <a:t>Load = 0.7 x total emergency load + 0.2 x  power socket load</a:t>
            </a:r>
            <a:br>
              <a:rPr lang="en-US" dirty="0">
                <a:ea typeface="+mn-lt"/>
                <a:cs typeface="+mn-lt"/>
              </a:rPr>
            </a:br>
            <a:r>
              <a:rPr lang="en-US" dirty="0">
                <a:ea typeface="+mn-lt"/>
                <a:cs typeface="+mn-lt"/>
              </a:rPr>
              <a:t> = 0.7 x 540 + 0.2 x 4000 = </a:t>
            </a:r>
            <a:r>
              <a:rPr lang="en-US" b="1" dirty="0">
                <a:ea typeface="+mn-lt"/>
                <a:cs typeface="+mn-lt"/>
              </a:rPr>
              <a:t>1178W </a:t>
            </a:r>
            <a:r>
              <a:rPr lang="en-US" dirty="0">
                <a:ea typeface="+mn-lt"/>
                <a:cs typeface="+mn-lt"/>
              </a:rPr>
              <a:t>(1 Q socket is present on emergency)</a:t>
            </a:r>
            <a:br>
              <a:rPr lang="en-US" dirty="0">
                <a:ea typeface="+mn-lt"/>
                <a:cs typeface="+mn-lt"/>
              </a:rPr>
            </a:br>
            <a:r>
              <a:rPr lang="en-US" dirty="0">
                <a:ea typeface="+mn-lt"/>
                <a:cs typeface="+mn-lt"/>
              </a:rPr>
              <a:t> Current = 1360/(220 x 0.9) = 5.95 A</a:t>
            </a:r>
            <a:br>
              <a:rPr lang="en-US" dirty="0">
                <a:ea typeface="+mn-lt"/>
                <a:cs typeface="+mn-lt"/>
              </a:rPr>
            </a:br>
            <a:r>
              <a:rPr lang="en-US" dirty="0">
                <a:ea typeface="+mn-lt"/>
                <a:cs typeface="+mn-lt"/>
              </a:rPr>
              <a:t> Thus, 2 x 2.5 rm BYM cables and 2.5 rm BYA ECC cable has been used, along with 10A SP </a:t>
            </a:r>
            <a:r>
              <a:rPr lang="en-US" b="1" dirty="0">
                <a:ea typeface="+mn-lt"/>
                <a:cs typeface="+mn-lt"/>
              </a:rPr>
              <a:t>MCCB </a:t>
            </a:r>
            <a:r>
              <a:rPr lang="en-US" dirty="0">
                <a:ea typeface="+mn-lt"/>
                <a:cs typeface="+mn-lt"/>
              </a:rPr>
              <a:t>breaker, to connect it to the EMDB.</a:t>
            </a:r>
          </a:p>
          <a:p>
            <a:endParaRPr lang="en-US" b="1" dirty="0">
              <a:cs typeface="Calibri"/>
            </a:endParaRPr>
          </a:p>
        </p:txBody>
      </p:sp>
    </p:spTree>
    <p:extLst>
      <p:ext uri="{BB962C8B-B14F-4D97-AF65-F5344CB8AC3E}">
        <p14:creationId xmlns:p14="http://schemas.microsoft.com/office/powerpoint/2010/main" val="556228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ESDB</a:t>
            </a:r>
            <a:r>
              <a:rPr lang="en-US" sz="2800" b="1" dirty="0">
                <a:cs typeface="Calibri Light"/>
              </a:rPr>
              <a:t> Diagram – Double Unit – Unit 2</a:t>
            </a:r>
            <a:endParaRPr lang="en-US" b="1" dirty="0">
              <a:cs typeface="Calibri Light"/>
            </a:endParaRPr>
          </a:p>
        </p:txBody>
      </p:sp>
      <p:pic>
        <p:nvPicPr>
          <p:cNvPr id="2" name="Picture 3" descr="Diagram, schematic&#10;&#10;Description automatically generated">
            <a:extLst>
              <a:ext uri="{FF2B5EF4-FFF2-40B4-BE49-F238E27FC236}">
                <a16:creationId xmlns:a16="http://schemas.microsoft.com/office/drawing/2014/main" id="{C8657602-A337-E0CA-8B56-8B2102AB686D}"/>
              </a:ext>
            </a:extLst>
          </p:cNvPr>
          <p:cNvPicPr>
            <a:picLocks noChangeAspect="1"/>
          </p:cNvPicPr>
          <p:nvPr/>
        </p:nvPicPr>
        <p:blipFill>
          <a:blip r:embed="rId2"/>
          <a:stretch>
            <a:fillRect/>
          </a:stretch>
        </p:blipFill>
        <p:spPr>
          <a:xfrm>
            <a:off x="1956548" y="927368"/>
            <a:ext cx="8547846" cy="4835174"/>
          </a:xfrm>
          <a:prstGeom prst="rect">
            <a:avLst/>
          </a:prstGeom>
        </p:spPr>
      </p:pic>
      <p:pic>
        <p:nvPicPr>
          <p:cNvPr id="4" name="Picture 4" descr="A picture containing icon&#10;&#10;Description automatically generated">
            <a:extLst>
              <a:ext uri="{FF2B5EF4-FFF2-40B4-BE49-F238E27FC236}">
                <a16:creationId xmlns:a16="http://schemas.microsoft.com/office/drawing/2014/main" id="{5557649E-2641-F7B6-F8CB-3CCD87F54A76}"/>
              </a:ext>
            </a:extLst>
          </p:cNvPr>
          <p:cNvPicPr>
            <a:picLocks noChangeAspect="1"/>
          </p:cNvPicPr>
          <p:nvPr/>
        </p:nvPicPr>
        <p:blipFill>
          <a:blip r:embed="rId3"/>
          <a:stretch>
            <a:fillRect/>
          </a:stretch>
        </p:blipFill>
        <p:spPr>
          <a:xfrm>
            <a:off x="5576047" y="5756394"/>
            <a:ext cx="2743200" cy="455093"/>
          </a:xfrm>
          <a:prstGeom prst="rect">
            <a:avLst/>
          </a:prstGeom>
        </p:spPr>
      </p:pic>
    </p:spTree>
    <p:extLst>
      <p:ext uri="{BB962C8B-B14F-4D97-AF65-F5344CB8AC3E}">
        <p14:creationId xmlns:p14="http://schemas.microsoft.com/office/powerpoint/2010/main" val="3118319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676653-2F2B-1129-535B-1B6D4398EB1D}"/>
              </a:ext>
            </a:extLst>
          </p:cNvPr>
          <p:cNvSpPr txBox="1">
            <a:spLocks/>
          </p:cNvSpPr>
          <p:nvPr/>
        </p:nvSpPr>
        <p:spPr>
          <a:xfrm>
            <a:off x="5123" y="2900795"/>
            <a:ext cx="3606728" cy="106001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Floor Layout </a:t>
            </a:r>
            <a:br>
              <a:rPr lang="en-US">
                <a:cs typeface="Calibri Light"/>
              </a:rPr>
            </a:br>
            <a:r>
              <a:rPr lang="en-US">
                <a:cs typeface="Calibri Light"/>
              </a:rPr>
              <a:t>Roof</a:t>
            </a:r>
          </a:p>
        </p:txBody>
      </p:sp>
      <p:pic>
        <p:nvPicPr>
          <p:cNvPr id="2" name="Picture 2" descr="Diagram, schematic&#10;&#10;Description automatically generated">
            <a:extLst>
              <a:ext uri="{FF2B5EF4-FFF2-40B4-BE49-F238E27FC236}">
                <a16:creationId xmlns:a16="http://schemas.microsoft.com/office/drawing/2014/main" id="{D542C574-3A03-B225-FC83-E6F817A9CD6F}"/>
              </a:ext>
            </a:extLst>
          </p:cNvPr>
          <p:cNvPicPr>
            <a:picLocks noChangeAspect="1"/>
          </p:cNvPicPr>
          <p:nvPr/>
        </p:nvPicPr>
        <p:blipFill>
          <a:blip r:embed="rId2"/>
          <a:stretch>
            <a:fillRect/>
          </a:stretch>
        </p:blipFill>
        <p:spPr>
          <a:xfrm>
            <a:off x="3616036" y="5244"/>
            <a:ext cx="5029200" cy="6847511"/>
          </a:xfrm>
          <a:prstGeom prst="rect">
            <a:avLst/>
          </a:prstGeom>
        </p:spPr>
      </p:pic>
    </p:spTree>
    <p:extLst>
      <p:ext uri="{BB962C8B-B14F-4D97-AF65-F5344CB8AC3E}">
        <p14:creationId xmlns:p14="http://schemas.microsoft.com/office/powerpoint/2010/main" val="729091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19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ea typeface="+mj-lt"/>
              <a:cs typeface="+mj-lt"/>
            </a:endParaRPr>
          </a:p>
          <a:p>
            <a:pPr algn="ctr"/>
            <a:r>
              <a:rPr lang="en-US" sz="2800" b="1" dirty="0">
                <a:ea typeface="+mj-lt"/>
                <a:cs typeface="+mj-lt"/>
              </a:rPr>
              <a:t>ESDB</a:t>
            </a:r>
            <a:r>
              <a:rPr lang="en-US" sz="2800" b="1" dirty="0">
                <a:cs typeface="Calibri Light"/>
              </a:rPr>
              <a:t> Calculations – </a:t>
            </a:r>
            <a:r>
              <a:rPr lang="en-US" sz="2800" b="1" dirty="0">
                <a:ea typeface="+mj-lt"/>
                <a:cs typeface="+mj-lt"/>
              </a:rPr>
              <a:t>Double Unit – Unit 1</a:t>
            </a:r>
            <a:endParaRPr lang="en-US" sz="2800">
              <a:ea typeface="+mj-lt"/>
              <a:cs typeface="+mj-lt"/>
            </a:endParaRPr>
          </a:p>
          <a:p>
            <a:pPr algn="ctr"/>
            <a:endParaRPr lang="en-US" sz="2800" b="1" dirty="0">
              <a:cs typeface="Calibri Light"/>
            </a:endParaRPr>
          </a:p>
        </p:txBody>
      </p:sp>
      <p:sp>
        <p:nvSpPr>
          <p:cNvPr id="2" name="TextBox 1">
            <a:extLst>
              <a:ext uri="{FF2B5EF4-FFF2-40B4-BE49-F238E27FC236}">
                <a16:creationId xmlns:a16="http://schemas.microsoft.com/office/drawing/2014/main" id="{1B352FB6-C2AF-C396-EB93-131734E13443}"/>
              </a:ext>
            </a:extLst>
          </p:cNvPr>
          <p:cNvSpPr txBox="1"/>
          <p:nvPr/>
        </p:nvSpPr>
        <p:spPr>
          <a:xfrm>
            <a:off x="1139876" y="2545704"/>
            <a:ext cx="992447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ESDB2_U2:</a:t>
            </a:r>
            <a:endParaRPr lang="en-US" dirty="0">
              <a:ea typeface="+mn-lt"/>
              <a:cs typeface="+mn-lt"/>
            </a:endParaRPr>
          </a:p>
          <a:p>
            <a:r>
              <a:rPr lang="en-US" dirty="0">
                <a:ea typeface="+mn-lt"/>
                <a:cs typeface="+mn-lt"/>
              </a:rPr>
              <a:t>For emergency condition, we will assume the power socket utility factor to be 0.2 </a:t>
            </a:r>
          </a:p>
          <a:p>
            <a:r>
              <a:rPr lang="en-US" dirty="0">
                <a:ea typeface="+mn-lt"/>
                <a:cs typeface="+mn-lt"/>
              </a:rPr>
              <a:t>Load = 0.7 x total emergency load + 0.2 x  power socket load</a:t>
            </a:r>
            <a:br>
              <a:rPr lang="en-US" dirty="0">
                <a:ea typeface="+mn-lt"/>
                <a:cs typeface="+mn-lt"/>
              </a:rPr>
            </a:br>
            <a:r>
              <a:rPr lang="en-US" dirty="0">
                <a:ea typeface="+mn-lt"/>
                <a:cs typeface="+mn-lt"/>
              </a:rPr>
              <a:t> = 0.7 x 560 + 0.2 x 4000 = </a:t>
            </a:r>
            <a:r>
              <a:rPr lang="en-US" b="1" dirty="0">
                <a:ea typeface="+mn-lt"/>
                <a:cs typeface="+mn-lt"/>
              </a:rPr>
              <a:t>1192W </a:t>
            </a:r>
            <a:r>
              <a:rPr lang="en-US" dirty="0">
                <a:ea typeface="+mn-lt"/>
                <a:cs typeface="+mn-lt"/>
              </a:rPr>
              <a:t>(1 Q socket is present on emergency)</a:t>
            </a:r>
            <a:br>
              <a:rPr lang="en-US" dirty="0">
                <a:ea typeface="+mn-lt"/>
                <a:cs typeface="+mn-lt"/>
              </a:rPr>
            </a:br>
            <a:r>
              <a:rPr lang="en-US" dirty="0">
                <a:ea typeface="+mn-lt"/>
                <a:cs typeface="+mn-lt"/>
              </a:rPr>
              <a:t> Current = 1192/(220 x 0.9) = 6.02 A</a:t>
            </a:r>
            <a:br>
              <a:rPr lang="en-US" dirty="0">
                <a:ea typeface="+mn-lt"/>
                <a:cs typeface="+mn-lt"/>
              </a:rPr>
            </a:br>
            <a:r>
              <a:rPr lang="en-US" dirty="0">
                <a:ea typeface="+mn-lt"/>
                <a:cs typeface="+mn-lt"/>
              </a:rPr>
              <a:t> Thus, 2 x 2.5 rm BYM cables and 2.5 rm BYA ECC cable has been used, along with 10A SP </a:t>
            </a:r>
            <a:r>
              <a:rPr lang="en-US" b="1" dirty="0">
                <a:ea typeface="+mn-lt"/>
                <a:cs typeface="+mn-lt"/>
              </a:rPr>
              <a:t>MCCB </a:t>
            </a:r>
            <a:r>
              <a:rPr lang="en-US" dirty="0">
                <a:ea typeface="+mn-lt"/>
                <a:cs typeface="+mn-lt"/>
              </a:rPr>
              <a:t>breaker, to connect it to the EMDB.</a:t>
            </a:r>
          </a:p>
          <a:p>
            <a:endParaRPr lang="en-US" b="1" dirty="0">
              <a:cs typeface="Calibri"/>
            </a:endParaRPr>
          </a:p>
        </p:txBody>
      </p:sp>
    </p:spTree>
    <p:extLst>
      <p:ext uri="{BB962C8B-B14F-4D97-AF65-F5344CB8AC3E}">
        <p14:creationId xmlns:p14="http://schemas.microsoft.com/office/powerpoint/2010/main" val="2735140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ea typeface="+mj-lt"/>
                <a:cs typeface="+mj-lt"/>
              </a:rPr>
              <a:t>ESDB</a:t>
            </a:r>
            <a:r>
              <a:rPr lang="en-US" sz="2800" b="1" dirty="0">
                <a:cs typeface="Calibri Light"/>
              </a:rPr>
              <a:t> Diagram – Roof</a:t>
            </a:r>
            <a:endParaRPr lang="en-US" b="1" dirty="0">
              <a:cs typeface="Calibri Light"/>
            </a:endParaRPr>
          </a:p>
        </p:txBody>
      </p:sp>
      <p:pic>
        <p:nvPicPr>
          <p:cNvPr id="3" name="Picture 4" descr="Diagram, schematic&#10;&#10;Description automatically generated">
            <a:extLst>
              <a:ext uri="{FF2B5EF4-FFF2-40B4-BE49-F238E27FC236}">
                <a16:creationId xmlns:a16="http://schemas.microsoft.com/office/drawing/2014/main" id="{98FBEE14-D0F6-0CD4-C004-3BED2CACB00E}"/>
              </a:ext>
            </a:extLst>
          </p:cNvPr>
          <p:cNvPicPr>
            <a:picLocks noChangeAspect="1"/>
          </p:cNvPicPr>
          <p:nvPr/>
        </p:nvPicPr>
        <p:blipFill>
          <a:blip r:embed="rId2"/>
          <a:stretch>
            <a:fillRect/>
          </a:stretch>
        </p:blipFill>
        <p:spPr>
          <a:xfrm>
            <a:off x="4455459" y="1044708"/>
            <a:ext cx="3281082" cy="4757376"/>
          </a:xfrm>
          <a:prstGeom prst="rect">
            <a:avLst/>
          </a:prstGeom>
        </p:spPr>
      </p:pic>
    </p:spTree>
    <p:extLst>
      <p:ext uri="{BB962C8B-B14F-4D97-AF65-F5344CB8AC3E}">
        <p14:creationId xmlns:p14="http://schemas.microsoft.com/office/powerpoint/2010/main" val="2237024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19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ea typeface="+mj-lt"/>
              <a:cs typeface="+mj-lt"/>
            </a:endParaRPr>
          </a:p>
          <a:p>
            <a:pPr algn="ctr"/>
            <a:r>
              <a:rPr lang="en-US" sz="2800" b="1" dirty="0">
                <a:ea typeface="+mj-lt"/>
                <a:cs typeface="+mj-lt"/>
              </a:rPr>
              <a:t>ESDB</a:t>
            </a:r>
            <a:r>
              <a:rPr lang="en-US" sz="2800" b="1" dirty="0">
                <a:cs typeface="Calibri Light"/>
              </a:rPr>
              <a:t> Calculations – </a:t>
            </a:r>
            <a:r>
              <a:rPr lang="en-US" sz="2800" b="1" dirty="0">
                <a:ea typeface="+mj-lt"/>
                <a:cs typeface="+mj-lt"/>
              </a:rPr>
              <a:t>Roof</a:t>
            </a:r>
            <a:endParaRPr lang="en-US" sz="2800" dirty="0">
              <a:ea typeface="+mj-lt"/>
              <a:cs typeface="+mj-lt"/>
            </a:endParaRPr>
          </a:p>
          <a:p>
            <a:pPr algn="ctr"/>
            <a:endParaRPr lang="en-US" sz="2800" b="1" dirty="0">
              <a:cs typeface="Calibri Light"/>
            </a:endParaRPr>
          </a:p>
        </p:txBody>
      </p:sp>
      <p:sp>
        <p:nvSpPr>
          <p:cNvPr id="2" name="TextBox 1">
            <a:extLst>
              <a:ext uri="{FF2B5EF4-FFF2-40B4-BE49-F238E27FC236}">
                <a16:creationId xmlns:a16="http://schemas.microsoft.com/office/drawing/2014/main" id="{1B352FB6-C2AF-C396-EB93-131734E13443}"/>
              </a:ext>
            </a:extLst>
          </p:cNvPr>
          <p:cNvSpPr txBox="1"/>
          <p:nvPr/>
        </p:nvSpPr>
        <p:spPr>
          <a:xfrm>
            <a:off x="1139876" y="2545704"/>
            <a:ext cx="992447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ESDB_R:</a:t>
            </a:r>
            <a:endParaRPr lang="en-US" dirty="0">
              <a:ea typeface="+mn-lt"/>
              <a:cs typeface="+mn-lt"/>
            </a:endParaRPr>
          </a:p>
          <a:p>
            <a:r>
              <a:rPr lang="en-US" dirty="0">
                <a:ea typeface="+mn-lt"/>
                <a:cs typeface="+mn-lt"/>
              </a:rPr>
              <a:t>Load = 0.7 x total emergency load = 0.7 x 45 = </a:t>
            </a:r>
            <a:r>
              <a:rPr lang="en-US" b="1" dirty="0">
                <a:ea typeface="+mn-lt"/>
                <a:cs typeface="+mn-lt"/>
              </a:rPr>
              <a:t>31.5W</a:t>
            </a:r>
            <a:br>
              <a:rPr lang="en-US" b="1" dirty="0">
                <a:ea typeface="+mn-lt"/>
                <a:cs typeface="+mn-lt"/>
              </a:rPr>
            </a:br>
            <a:r>
              <a:rPr lang="en-US" b="1" dirty="0">
                <a:ea typeface="+mn-lt"/>
                <a:cs typeface="+mn-lt"/>
              </a:rPr>
              <a:t> Current = 31.5/(220 x 0.9) = 0.159 A</a:t>
            </a:r>
            <a:br>
              <a:rPr lang="en-US" b="1" dirty="0">
                <a:ea typeface="+mn-lt"/>
                <a:cs typeface="+mn-lt"/>
              </a:rPr>
            </a:br>
            <a:r>
              <a:rPr lang="en-US" b="1" dirty="0">
                <a:ea typeface="+mn-lt"/>
                <a:cs typeface="+mn-lt"/>
              </a:rPr>
              <a:t> Thus, 2 x 1.5 rm BYM cables and 1.5 BYA ECC cable has been used, along with 5A SP MCCB </a:t>
            </a:r>
            <a:r>
              <a:rPr lang="en-US" dirty="0">
                <a:ea typeface="+mn-lt"/>
                <a:cs typeface="+mn-lt"/>
              </a:rPr>
              <a:t>breaker, to connect it to the EMDB.</a:t>
            </a:r>
          </a:p>
          <a:p>
            <a:endParaRPr lang="en-US" b="1" dirty="0">
              <a:cs typeface="Calibri"/>
            </a:endParaRPr>
          </a:p>
        </p:txBody>
      </p:sp>
    </p:spTree>
    <p:extLst>
      <p:ext uri="{BB962C8B-B14F-4D97-AF65-F5344CB8AC3E}">
        <p14:creationId xmlns:p14="http://schemas.microsoft.com/office/powerpoint/2010/main" val="37172313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A841D7-82E7-F55D-4C38-20680DEE6935}"/>
              </a:ext>
            </a:extLst>
          </p:cNvPr>
          <p:cNvSpPr txBox="1"/>
          <p:nvPr/>
        </p:nvSpPr>
        <p:spPr>
          <a:xfrm>
            <a:off x="2139945" y="2849794"/>
            <a:ext cx="77725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cs typeface="Calibri"/>
              </a:rPr>
              <a:t>MDB and EMDB Diagrams</a:t>
            </a:r>
            <a:endParaRPr lang="en-US" dirty="0">
              <a:cs typeface="Calibri" panose="020F0502020204030204"/>
            </a:endParaRPr>
          </a:p>
        </p:txBody>
      </p:sp>
    </p:spTree>
    <p:extLst>
      <p:ext uri="{BB962C8B-B14F-4D97-AF65-F5344CB8AC3E}">
        <p14:creationId xmlns:p14="http://schemas.microsoft.com/office/powerpoint/2010/main" val="313146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ea typeface="+mj-lt"/>
                <a:cs typeface="+mj-lt"/>
              </a:rPr>
              <a:t>Main Distribution</a:t>
            </a:r>
            <a:r>
              <a:rPr lang="en-US" sz="2800">
                <a:cs typeface="Calibri Light"/>
              </a:rPr>
              <a:t> Board Connection Diagram</a:t>
            </a:r>
            <a:endParaRPr lang="en-US">
              <a:cs typeface="Calibri Light"/>
            </a:endParaRPr>
          </a:p>
        </p:txBody>
      </p:sp>
      <p:pic>
        <p:nvPicPr>
          <p:cNvPr id="5" name="Picture 6" descr="Diagram&#10;&#10;Description automatically generated">
            <a:extLst>
              <a:ext uri="{FF2B5EF4-FFF2-40B4-BE49-F238E27FC236}">
                <a16:creationId xmlns:a16="http://schemas.microsoft.com/office/drawing/2014/main" id="{F6F790F5-41F3-B161-AA9C-E295B063D8DE}"/>
              </a:ext>
            </a:extLst>
          </p:cNvPr>
          <p:cNvPicPr>
            <a:picLocks noChangeAspect="1"/>
          </p:cNvPicPr>
          <p:nvPr/>
        </p:nvPicPr>
        <p:blipFill>
          <a:blip r:embed="rId2"/>
          <a:stretch>
            <a:fillRect/>
          </a:stretch>
        </p:blipFill>
        <p:spPr>
          <a:xfrm>
            <a:off x="568038" y="1604765"/>
            <a:ext cx="11055925" cy="3628679"/>
          </a:xfrm>
          <a:prstGeom prst="rect">
            <a:avLst/>
          </a:prstGeom>
        </p:spPr>
      </p:pic>
      <p:sp>
        <p:nvSpPr>
          <p:cNvPr id="14" name="TextBox 13">
            <a:extLst>
              <a:ext uri="{FF2B5EF4-FFF2-40B4-BE49-F238E27FC236}">
                <a16:creationId xmlns:a16="http://schemas.microsoft.com/office/drawing/2014/main" id="{5CF44DEB-38FE-C27E-B201-B90E9DF7B278}"/>
              </a:ext>
            </a:extLst>
          </p:cNvPr>
          <p:cNvSpPr txBox="1"/>
          <p:nvPr/>
        </p:nvSpPr>
        <p:spPr>
          <a:xfrm>
            <a:off x="10855698" y="4779307"/>
            <a:ext cx="10253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40 kVA Generator</a:t>
            </a:r>
            <a:endParaRPr lang="en-US" sz="1400" dirty="0"/>
          </a:p>
        </p:txBody>
      </p:sp>
    </p:spTree>
    <p:extLst>
      <p:ext uri="{BB962C8B-B14F-4D97-AF65-F5344CB8AC3E}">
        <p14:creationId xmlns:p14="http://schemas.microsoft.com/office/powerpoint/2010/main" val="3587325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cs typeface="Calibri Light"/>
              </a:rPr>
              <a:t>MDB Calculations</a:t>
            </a:r>
          </a:p>
        </p:txBody>
      </p:sp>
      <p:sp>
        <p:nvSpPr>
          <p:cNvPr id="3" name="TextBox 2">
            <a:extLst>
              <a:ext uri="{FF2B5EF4-FFF2-40B4-BE49-F238E27FC236}">
                <a16:creationId xmlns:a16="http://schemas.microsoft.com/office/drawing/2014/main" id="{2D09BFC3-D3CA-DDE7-448F-E256CCE25CF5}"/>
              </a:ext>
            </a:extLst>
          </p:cNvPr>
          <p:cNvSpPr txBox="1"/>
          <p:nvPr/>
        </p:nvSpPr>
        <p:spPr>
          <a:xfrm>
            <a:off x="479136" y="53686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cs typeface="Calibri"/>
            </a:endParaRPr>
          </a:p>
          <a:p>
            <a:endParaRPr lang="en-US">
              <a:cs typeface="Calibri" panose="020F0502020204030204"/>
            </a:endParaRPr>
          </a:p>
        </p:txBody>
      </p:sp>
      <p:sp>
        <p:nvSpPr>
          <p:cNvPr id="2" name="TextBox 1">
            <a:extLst>
              <a:ext uri="{FF2B5EF4-FFF2-40B4-BE49-F238E27FC236}">
                <a16:creationId xmlns:a16="http://schemas.microsoft.com/office/drawing/2014/main" id="{BA4E0445-C767-90DD-4D1E-5C8E91A42B0A}"/>
              </a:ext>
            </a:extLst>
          </p:cNvPr>
          <p:cNvSpPr txBox="1"/>
          <p:nvPr/>
        </p:nvSpPr>
        <p:spPr>
          <a:xfrm>
            <a:off x="567018" y="1004048"/>
            <a:ext cx="6900582"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Times New Roman"/>
                <a:cs typeface="Times New Roman"/>
              </a:rPr>
              <a:t>The SDB loads are listed below:</a:t>
            </a:r>
            <a:br>
              <a:rPr lang="en-US" sz="1600" dirty="0">
                <a:latin typeface="Times New Roman"/>
                <a:cs typeface="Times New Roman"/>
              </a:rPr>
            </a:br>
            <a:r>
              <a:rPr lang="en-US" sz="1600" dirty="0">
                <a:latin typeface="Times New Roman"/>
                <a:cs typeface="Times New Roman"/>
              </a:rPr>
              <a:t>SDB_U = 616 W</a:t>
            </a:r>
            <a:br>
              <a:rPr lang="en-US" sz="1600" dirty="0">
                <a:latin typeface="Times New Roman"/>
                <a:cs typeface="Times New Roman"/>
              </a:rPr>
            </a:br>
            <a:r>
              <a:rPr lang="en-US" sz="1600" dirty="0">
                <a:latin typeface="Times New Roman"/>
                <a:cs typeface="Times New Roman"/>
              </a:rPr>
              <a:t>SDB_G = 728 W</a:t>
            </a:r>
            <a:br>
              <a:rPr lang="en-US" sz="1600" dirty="0">
                <a:latin typeface="Times New Roman"/>
                <a:cs typeface="Times New Roman"/>
              </a:rPr>
            </a:br>
            <a:r>
              <a:rPr lang="en-US" sz="1600" dirty="0">
                <a:latin typeface="Times New Roman"/>
                <a:cs typeface="Times New Roman"/>
              </a:rPr>
              <a:t>SDB1_1U = 8464</a:t>
            </a:r>
            <a:br>
              <a:rPr lang="en-US" sz="1600" dirty="0">
                <a:latin typeface="Times New Roman"/>
                <a:cs typeface="Times New Roman"/>
              </a:rPr>
            </a:br>
            <a:r>
              <a:rPr lang="en-US" sz="1600" dirty="0">
                <a:latin typeface="Times New Roman"/>
                <a:cs typeface="Times New Roman"/>
              </a:rPr>
              <a:t>SDB1_2U = 6277</a:t>
            </a:r>
            <a:br>
              <a:rPr lang="en-US" sz="1600" dirty="0">
                <a:latin typeface="Times New Roman"/>
                <a:cs typeface="Times New Roman"/>
              </a:rPr>
            </a:br>
            <a:r>
              <a:rPr lang="en-US" sz="1600" dirty="0">
                <a:latin typeface="Times New Roman"/>
                <a:cs typeface="Times New Roman"/>
              </a:rPr>
              <a:t>SDB2_2U = 6095</a:t>
            </a:r>
            <a:br>
              <a:rPr lang="en-US" sz="1600" dirty="0">
                <a:latin typeface="Times New Roman"/>
                <a:cs typeface="Times New Roman"/>
              </a:rPr>
            </a:br>
            <a:r>
              <a:rPr lang="en-US" sz="1600" dirty="0">
                <a:latin typeface="Times New Roman"/>
                <a:cs typeface="Times New Roman"/>
              </a:rPr>
              <a:t>SDB_R = 175</a:t>
            </a:r>
          </a:p>
          <a:p>
            <a:r>
              <a:rPr lang="en-US" sz="1600" dirty="0">
                <a:latin typeface="Times New Roman"/>
                <a:cs typeface="Times New Roman"/>
              </a:rPr>
              <a:t>Keeping in mind that 6 floors are dual units and 3 are single units, and we have installed extra Lift (18500 W) and pump (5000W), and utility factor = 0.7</a:t>
            </a:r>
          </a:p>
          <a:p>
            <a:endParaRPr lang="en-US" sz="1600" dirty="0">
              <a:latin typeface="Times New Roman"/>
              <a:cs typeface="Times New Roman"/>
            </a:endParaRPr>
          </a:p>
          <a:p>
            <a:r>
              <a:rPr lang="en-US" sz="1600" dirty="0">
                <a:ea typeface="+mn-lt"/>
                <a:cs typeface="+mn-lt"/>
              </a:rPr>
              <a:t>Thus,</a:t>
            </a:r>
            <a:endParaRPr lang="en-US" dirty="0"/>
          </a:p>
          <a:p>
            <a:r>
              <a:rPr lang="en-US" sz="1600" dirty="0">
                <a:ea typeface="+mn-lt"/>
                <a:cs typeface="+mn-lt"/>
              </a:rPr>
              <a:t>total MDB load = (SDB_U + SDB_G + SDB_R + 3x(SDB1_1U) + 6x(SDB1_2U + SDB2_2U) + Pump + Lift) x Utility Factor</a:t>
            </a:r>
            <a:br>
              <a:rPr lang="en-US" sz="1600" dirty="0">
                <a:ea typeface="+mn-lt"/>
                <a:cs typeface="+mn-lt"/>
              </a:rPr>
            </a:br>
            <a:r>
              <a:rPr lang="en-US" sz="1600" dirty="0">
                <a:ea typeface="+mn-lt"/>
                <a:cs typeface="+mn-lt"/>
              </a:rPr>
              <a:t> = 87.250 kW</a:t>
            </a:r>
            <a:endParaRPr lang="en-US" dirty="0"/>
          </a:p>
          <a:p>
            <a:r>
              <a:rPr lang="en-US" sz="1600" dirty="0">
                <a:ea typeface="+mn-lt"/>
                <a:cs typeface="+mn-lt"/>
              </a:rPr>
              <a:t>As our Emergency system is not separate from the system supplied by the main, we don’t include EMDB loads in our MDB calculation, as it is already included.</a:t>
            </a:r>
            <a:endParaRPr lang="en-US" dirty="0"/>
          </a:p>
          <a:p>
            <a:r>
              <a:rPr lang="en-US" sz="1600" dirty="0">
                <a:ea typeface="+mn-lt"/>
                <a:cs typeface="+mn-lt"/>
              </a:rPr>
              <a:t>Now,</a:t>
            </a:r>
            <a:endParaRPr lang="en-US" dirty="0"/>
          </a:p>
          <a:p>
            <a:r>
              <a:rPr lang="en-US" sz="1600" dirty="0">
                <a:ea typeface="+mn-lt"/>
                <a:cs typeface="+mn-lt"/>
              </a:rPr>
              <a:t>I = P/3*V*PF = </a:t>
            </a:r>
            <a:r>
              <a:rPr lang="en-US" sz="1600" b="1" dirty="0">
                <a:ea typeface="+mn-lt"/>
                <a:cs typeface="+mn-lt"/>
              </a:rPr>
              <a:t>146.89 A</a:t>
            </a:r>
            <a:r>
              <a:rPr lang="en-US" sz="1600" dirty="0">
                <a:ea typeface="+mn-lt"/>
                <a:cs typeface="+mn-lt"/>
              </a:rPr>
              <a:t> (V=220 V, pf = 0.9)</a:t>
            </a:r>
            <a:endParaRPr lang="en-US" dirty="0"/>
          </a:p>
          <a:p>
            <a:r>
              <a:rPr lang="en-US" sz="1600" dirty="0">
                <a:ea typeface="+mn-lt"/>
                <a:cs typeface="+mn-lt"/>
              </a:rPr>
              <a:t>Thus, we will need </a:t>
            </a:r>
            <a:r>
              <a:rPr lang="en-US" sz="1600" b="1" dirty="0">
                <a:ea typeface="+mn-lt"/>
                <a:cs typeface="+mn-lt"/>
              </a:rPr>
              <a:t>2x120 rm NYY + 120 rm BYA ECC</a:t>
            </a:r>
            <a:r>
              <a:rPr lang="en-US" sz="1600" dirty="0">
                <a:ea typeface="+mn-lt"/>
                <a:cs typeface="+mn-lt"/>
              </a:rPr>
              <a:t> wire and a </a:t>
            </a:r>
            <a:r>
              <a:rPr lang="en-US" sz="1600" b="1" dirty="0">
                <a:ea typeface="+mn-lt"/>
                <a:cs typeface="+mn-lt"/>
              </a:rPr>
              <a:t>150 A SP MCCB</a:t>
            </a:r>
            <a:r>
              <a:rPr lang="en-US" sz="1600" dirty="0">
                <a:ea typeface="+mn-lt"/>
                <a:cs typeface="+mn-lt"/>
              </a:rPr>
              <a:t> Breaker.</a:t>
            </a:r>
            <a:endParaRPr lang="en-US" dirty="0"/>
          </a:p>
          <a:p>
            <a:r>
              <a:rPr lang="en-US" sz="1600" dirty="0">
                <a:ea typeface="+mn-lt"/>
                <a:cs typeface="+mn-lt"/>
              </a:rPr>
              <a:t>S =  P/pf = 96.944 kVA</a:t>
            </a:r>
            <a:endParaRPr lang="en-US" dirty="0"/>
          </a:p>
          <a:p>
            <a:r>
              <a:rPr lang="en-US" sz="1600" dirty="0">
                <a:ea typeface="+mn-lt"/>
                <a:cs typeface="+mn-lt"/>
              </a:rPr>
              <a:t>We will need a </a:t>
            </a:r>
            <a:r>
              <a:rPr lang="en-US" sz="1600" b="1" dirty="0">
                <a:ea typeface="+mn-lt"/>
                <a:cs typeface="+mn-lt"/>
              </a:rPr>
              <a:t>100kVA transformer substation</a:t>
            </a:r>
            <a:r>
              <a:rPr lang="en-US" sz="1600" dirty="0">
                <a:ea typeface="+mn-lt"/>
                <a:cs typeface="+mn-lt"/>
              </a:rPr>
              <a:t>.</a:t>
            </a:r>
            <a:endParaRPr lang="en-US" dirty="0"/>
          </a:p>
          <a:p>
            <a:endParaRPr lang="en-US" sz="1600" dirty="0">
              <a:latin typeface="Times New Roman"/>
              <a:cs typeface="Times New Roman"/>
            </a:endParaRPr>
          </a:p>
          <a:p>
            <a:endParaRPr lang="en-US" sz="1600" dirty="0">
              <a:latin typeface="Times New Roman"/>
              <a:cs typeface="Times New Roman"/>
            </a:endParaRPr>
          </a:p>
          <a:p>
            <a:endParaRPr lang="en-US" sz="1600" dirty="0">
              <a:latin typeface="Times New Roman"/>
              <a:cs typeface="Times New Roman"/>
            </a:endParaRPr>
          </a:p>
        </p:txBody>
      </p:sp>
    </p:spTree>
    <p:extLst>
      <p:ext uri="{BB962C8B-B14F-4D97-AF65-F5344CB8AC3E}">
        <p14:creationId xmlns:p14="http://schemas.microsoft.com/office/powerpoint/2010/main" val="38636790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cs typeface="Calibri Light"/>
              </a:rPr>
              <a:t>Others</a:t>
            </a:r>
          </a:p>
        </p:txBody>
      </p:sp>
      <p:sp>
        <p:nvSpPr>
          <p:cNvPr id="3" name="TextBox 2">
            <a:extLst>
              <a:ext uri="{FF2B5EF4-FFF2-40B4-BE49-F238E27FC236}">
                <a16:creationId xmlns:a16="http://schemas.microsoft.com/office/drawing/2014/main" id="{2D09BFC3-D3CA-DDE7-448F-E256CCE25CF5}"/>
              </a:ext>
            </a:extLst>
          </p:cNvPr>
          <p:cNvSpPr txBox="1"/>
          <p:nvPr/>
        </p:nvSpPr>
        <p:spPr>
          <a:xfrm>
            <a:off x="479136" y="53686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cs typeface="Calibri"/>
            </a:endParaRPr>
          </a:p>
          <a:p>
            <a:endParaRPr lang="en-US">
              <a:cs typeface="Calibri" panose="020F0502020204030204"/>
            </a:endParaRPr>
          </a:p>
        </p:txBody>
      </p:sp>
      <p:sp>
        <p:nvSpPr>
          <p:cNvPr id="2" name="TextBox 1">
            <a:extLst>
              <a:ext uri="{FF2B5EF4-FFF2-40B4-BE49-F238E27FC236}">
                <a16:creationId xmlns:a16="http://schemas.microsoft.com/office/drawing/2014/main" id="{BA4E0445-C767-90DD-4D1E-5C8E91A42B0A}"/>
              </a:ext>
            </a:extLst>
          </p:cNvPr>
          <p:cNvSpPr txBox="1"/>
          <p:nvPr/>
        </p:nvSpPr>
        <p:spPr>
          <a:xfrm>
            <a:off x="567018" y="1004048"/>
            <a:ext cx="6900582" cy="60324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PFI Plant</a:t>
            </a:r>
            <a:endParaRPr lang="en-US" dirty="0"/>
          </a:p>
          <a:p>
            <a:r>
              <a:rPr lang="en-US" sz="1600" dirty="0">
                <a:ea typeface="+mn-lt"/>
                <a:cs typeface="+mn-lt"/>
              </a:rPr>
              <a:t>Here, Q = </a:t>
            </a:r>
            <a:r>
              <a:rPr lang="en-US" sz="1600" dirty="0" err="1">
                <a:ea typeface="+mn-lt"/>
                <a:cs typeface="+mn-lt"/>
              </a:rPr>
              <a:t>Ptan</a:t>
            </a:r>
            <a:r>
              <a:rPr lang="en-US" sz="1600" dirty="0">
                <a:ea typeface="+mn-lt"/>
                <a:cs typeface="+mn-lt"/>
              </a:rPr>
              <a:t>(cos</a:t>
            </a:r>
            <a:r>
              <a:rPr lang="en-US" sz="1600" baseline="30000" dirty="0">
                <a:ea typeface="+mn-lt"/>
                <a:cs typeface="+mn-lt"/>
              </a:rPr>
              <a:t>-1</a:t>
            </a:r>
            <a:r>
              <a:rPr lang="en-US" sz="1600" dirty="0">
                <a:ea typeface="+mn-lt"/>
                <a:cs typeface="+mn-lt"/>
              </a:rPr>
              <a:t>(pf)) = 87.250 tan(cos</a:t>
            </a:r>
            <a:r>
              <a:rPr lang="en-US" sz="1600" baseline="30000" dirty="0">
                <a:ea typeface="+mn-lt"/>
                <a:cs typeface="+mn-lt"/>
              </a:rPr>
              <a:t>-1</a:t>
            </a:r>
            <a:r>
              <a:rPr lang="en-US" sz="1600" dirty="0">
                <a:ea typeface="+mn-lt"/>
                <a:cs typeface="+mn-lt"/>
              </a:rPr>
              <a:t>(0.9)) = 42.257 KVAR</a:t>
            </a:r>
            <a:endParaRPr lang="en-US" dirty="0"/>
          </a:p>
          <a:p>
            <a:r>
              <a:rPr lang="en-US" sz="1600" dirty="0">
                <a:ea typeface="+mn-lt"/>
                <a:cs typeface="+mn-lt"/>
              </a:rPr>
              <a:t>The PFI plant needs to deliver this much capacitive reactive power to bring the power factor close to unity.</a:t>
            </a:r>
            <a:endParaRPr lang="en-US" dirty="0"/>
          </a:p>
          <a:p>
            <a:r>
              <a:rPr lang="en-US" sz="1600" dirty="0">
                <a:ea typeface="+mn-lt"/>
                <a:cs typeface="+mn-lt"/>
              </a:rPr>
              <a:t>Thus, current = Q/3*V*sin(cos</a:t>
            </a:r>
            <a:r>
              <a:rPr lang="en-US" sz="1600" baseline="30000" dirty="0">
                <a:ea typeface="+mn-lt"/>
                <a:cs typeface="+mn-lt"/>
              </a:rPr>
              <a:t>-1</a:t>
            </a:r>
            <a:r>
              <a:rPr lang="en-US" sz="1600" dirty="0">
                <a:ea typeface="+mn-lt"/>
                <a:cs typeface="+mn-lt"/>
              </a:rPr>
              <a:t>(pf)) = 146.88 A</a:t>
            </a:r>
            <a:endParaRPr lang="en-US" dirty="0"/>
          </a:p>
          <a:p>
            <a:r>
              <a:rPr lang="en-US" sz="1600" dirty="0">
                <a:ea typeface="+mn-lt"/>
                <a:cs typeface="+mn-lt"/>
              </a:rPr>
              <a:t>We need to use 2x120 rm NYY + 120 BYA ECC wires along with 150A SP MCCB breakers.</a:t>
            </a:r>
            <a:endParaRPr lang="en-US" dirty="0"/>
          </a:p>
          <a:p>
            <a:endParaRPr lang="en-US" sz="1600" dirty="0">
              <a:ea typeface="+mn-lt"/>
              <a:cs typeface="+mn-lt"/>
            </a:endParaRPr>
          </a:p>
          <a:p>
            <a:r>
              <a:rPr lang="en-US" sz="1600" b="1" dirty="0">
                <a:ea typeface="+mn-lt"/>
                <a:cs typeface="+mn-lt"/>
              </a:rPr>
              <a:t>Elevator </a:t>
            </a:r>
            <a:endParaRPr lang="en-US"/>
          </a:p>
          <a:p>
            <a:r>
              <a:rPr lang="en-US" sz="1600" dirty="0">
                <a:ea typeface="+mn-lt"/>
                <a:cs typeface="+mn-lt"/>
              </a:rPr>
              <a:t>Power = 18500 W</a:t>
            </a:r>
            <a:br>
              <a:rPr lang="en-US" sz="1600" dirty="0">
                <a:ea typeface="+mn-lt"/>
                <a:cs typeface="+mn-lt"/>
              </a:rPr>
            </a:br>
            <a:r>
              <a:rPr lang="en-US" sz="1600" dirty="0">
                <a:ea typeface="+mn-lt"/>
                <a:cs typeface="+mn-lt"/>
              </a:rPr>
              <a:t> Let, pf = 0.7</a:t>
            </a:r>
            <a:br>
              <a:rPr lang="en-US" sz="1600" dirty="0">
                <a:ea typeface="+mn-lt"/>
                <a:cs typeface="+mn-lt"/>
              </a:rPr>
            </a:br>
            <a:r>
              <a:rPr lang="en-US" sz="1600" dirty="0">
                <a:ea typeface="+mn-lt"/>
                <a:cs typeface="+mn-lt"/>
              </a:rPr>
              <a:t> Thus, current = 18500 / 3*220*0.7 = 40.0432 A</a:t>
            </a:r>
            <a:br>
              <a:rPr lang="en-US" sz="1600" dirty="0">
                <a:ea typeface="+mn-lt"/>
                <a:cs typeface="+mn-lt"/>
              </a:rPr>
            </a:br>
            <a:r>
              <a:rPr lang="en-US" sz="1600" dirty="0">
                <a:ea typeface="+mn-lt"/>
                <a:cs typeface="+mn-lt"/>
              </a:rPr>
              <a:t> </a:t>
            </a:r>
            <a:br>
              <a:rPr lang="en-US" sz="1600" dirty="0">
                <a:ea typeface="+mn-lt"/>
                <a:cs typeface="+mn-lt"/>
              </a:rPr>
            </a:br>
            <a:r>
              <a:rPr lang="en-US" sz="1600" dirty="0">
                <a:ea typeface="+mn-lt"/>
                <a:cs typeface="+mn-lt"/>
              </a:rPr>
              <a:t>Thus, we need to use 2x25 rm NYY + 25 BYA ECC wires along with 50A SP MCCB breakers.</a:t>
            </a:r>
            <a:endParaRPr lang="en-US" dirty="0"/>
          </a:p>
          <a:p>
            <a:endParaRPr lang="en-US"/>
          </a:p>
          <a:p>
            <a:r>
              <a:rPr lang="en-US" sz="1600" b="1" dirty="0">
                <a:ea typeface="+mn-lt"/>
                <a:cs typeface="+mn-lt"/>
              </a:rPr>
              <a:t>Pump</a:t>
            </a:r>
            <a:endParaRPr lang="en-US" dirty="0"/>
          </a:p>
          <a:p>
            <a:r>
              <a:rPr lang="en-US" sz="1600" dirty="0">
                <a:ea typeface="+mn-lt"/>
                <a:cs typeface="+mn-lt"/>
              </a:rPr>
              <a:t>Power = 5000 W</a:t>
            </a:r>
            <a:br>
              <a:rPr lang="en-US" sz="1600" dirty="0">
                <a:ea typeface="+mn-lt"/>
                <a:cs typeface="+mn-lt"/>
              </a:rPr>
            </a:br>
            <a:r>
              <a:rPr lang="en-US" sz="1600" dirty="0">
                <a:ea typeface="+mn-lt"/>
                <a:cs typeface="+mn-lt"/>
              </a:rPr>
              <a:t> Let, pf = 0.7</a:t>
            </a:r>
            <a:br>
              <a:rPr lang="en-US" sz="1600" dirty="0">
                <a:ea typeface="+mn-lt"/>
                <a:cs typeface="+mn-lt"/>
              </a:rPr>
            </a:br>
            <a:r>
              <a:rPr lang="en-US" sz="1600" dirty="0">
                <a:ea typeface="+mn-lt"/>
                <a:cs typeface="+mn-lt"/>
              </a:rPr>
              <a:t> Thus, current = 5000 / 3*220*0.7 = 10.823 A</a:t>
            </a:r>
            <a:br>
              <a:rPr lang="en-US" sz="1600" dirty="0">
                <a:ea typeface="+mn-lt"/>
                <a:cs typeface="+mn-lt"/>
              </a:rPr>
            </a:br>
            <a:r>
              <a:rPr lang="en-US" sz="1600" dirty="0">
                <a:ea typeface="+mn-lt"/>
                <a:cs typeface="+mn-lt"/>
              </a:rPr>
              <a:t> </a:t>
            </a:r>
            <a:br>
              <a:rPr lang="en-US" sz="1600" dirty="0">
                <a:ea typeface="+mn-lt"/>
                <a:cs typeface="+mn-lt"/>
              </a:rPr>
            </a:br>
            <a:r>
              <a:rPr lang="en-US" sz="1600" dirty="0">
                <a:ea typeface="+mn-lt"/>
                <a:cs typeface="+mn-lt"/>
              </a:rPr>
              <a:t>Thus, we need to use 2x4 rm NYY + 4 BYA ECC wires along with 15A SP MCCB breakers.</a:t>
            </a:r>
            <a:endParaRPr lang="en-US" dirty="0"/>
          </a:p>
          <a:p>
            <a:endParaRPr lang="en-US" sz="1600" b="1" dirty="0">
              <a:latin typeface="Calibri"/>
              <a:cs typeface="Calibri"/>
            </a:endParaRPr>
          </a:p>
        </p:txBody>
      </p:sp>
    </p:spTree>
    <p:extLst>
      <p:ext uri="{BB962C8B-B14F-4D97-AF65-F5344CB8AC3E}">
        <p14:creationId xmlns:p14="http://schemas.microsoft.com/office/powerpoint/2010/main" val="1950599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ea typeface="+mj-lt"/>
                <a:cs typeface="+mj-lt"/>
              </a:rPr>
              <a:t>Emergency Main Distribution</a:t>
            </a:r>
            <a:r>
              <a:rPr lang="en-US" sz="2800">
                <a:cs typeface="Calibri Light"/>
              </a:rPr>
              <a:t> Board Connection Diagram</a:t>
            </a:r>
            <a:endParaRPr lang="en-US">
              <a:cs typeface="Calibri Light"/>
            </a:endParaRPr>
          </a:p>
        </p:txBody>
      </p:sp>
      <p:pic>
        <p:nvPicPr>
          <p:cNvPr id="18" name="Picture 18" descr="Diagram, schematic&#10;&#10;Description automatically generated">
            <a:extLst>
              <a:ext uri="{FF2B5EF4-FFF2-40B4-BE49-F238E27FC236}">
                <a16:creationId xmlns:a16="http://schemas.microsoft.com/office/drawing/2014/main" id="{22B7D965-CD2B-C796-1680-F917E4464D0C}"/>
              </a:ext>
            </a:extLst>
          </p:cNvPr>
          <p:cNvPicPr>
            <a:picLocks noChangeAspect="1"/>
          </p:cNvPicPr>
          <p:nvPr/>
        </p:nvPicPr>
        <p:blipFill>
          <a:blip r:embed="rId2"/>
          <a:stretch>
            <a:fillRect/>
          </a:stretch>
        </p:blipFill>
        <p:spPr>
          <a:xfrm>
            <a:off x="376518" y="1397592"/>
            <a:ext cx="11438965" cy="4062815"/>
          </a:xfrm>
          <a:prstGeom prst="rect">
            <a:avLst/>
          </a:prstGeom>
        </p:spPr>
      </p:pic>
    </p:spTree>
    <p:extLst>
      <p:ext uri="{BB962C8B-B14F-4D97-AF65-F5344CB8AC3E}">
        <p14:creationId xmlns:p14="http://schemas.microsoft.com/office/powerpoint/2010/main" val="2564797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cs typeface="Calibri Light"/>
              </a:rPr>
              <a:t>EMDB Calculations</a:t>
            </a:r>
          </a:p>
        </p:txBody>
      </p:sp>
      <p:sp>
        <p:nvSpPr>
          <p:cNvPr id="3" name="TextBox 2">
            <a:extLst>
              <a:ext uri="{FF2B5EF4-FFF2-40B4-BE49-F238E27FC236}">
                <a16:creationId xmlns:a16="http://schemas.microsoft.com/office/drawing/2014/main" id="{2D09BFC3-D3CA-DDE7-448F-E256CCE25CF5}"/>
              </a:ext>
            </a:extLst>
          </p:cNvPr>
          <p:cNvSpPr txBox="1"/>
          <p:nvPr/>
        </p:nvSpPr>
        <p:spPr>
          <a:xfrm>
            <a:off x="479136" y="53686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cs typeface="Calibri"/>
            </a:endParaRPr>
          </a:p>
          <a:p>
            <a:endParaRPr lang="en-US">
              <a:cs typeface="Calibri" panose="020F0502020204030204"/>
            </a:endParaRPr>
          </a:p>
        </p:txBody>
      </p:sp>
      <p:sp>
        <p:nvSpPr>
          <p:cNvPr id="2" name="TextBox 1">
            <a:extLst>
              <a:ext uri="{FF2B5EF4-FFF2-40B4-BE49-F238E27FC236}">
                <a16:creationId xmlns:a16="http://schemas.microsoft.com/office/drawing/2014/main" id="{BA4E0445-C767-90DD-4D1E-5C8E91A42B0A}"/>
              </a:ext>
            </a:extLst>
          </p:cNvPr>
          <p:cNvSpPr txBox="1"/>
          <p:nvPr/>
        </p:nvSpPr>
        <p:spPr>
          <a:xfrm>
            <a:off x="567018" y="1004048"/>
            <a:ext cx="690058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The ESDB loads are listed below:</a:t>
            </a:r>
            <a:endParaRPr lang="en-US" dirty="0"/>
          </a:p>
          <a:p>
            <a:r>
              <a:rPr lang="en-US" sz="1600" dirty="0">
                <a:ea typeface="+mn-lt"/>
                <a:cs typeface="+mn-lt"/>
              </a:rPr>
              <a:t>ESDB_U = 378 W</a:t>
            </a:r>
            <a:br>
              <a:rPr lang="en-US" sz="1600" dirty="0">
                <a:ea typeface="+mn-lt"/>
                <a:cs typeface="+mn-lt"/>
              </a:rPr>
            </a:br>
            <a:r>
              <a:rPr lang="en-US" sz="1600" dirty="0">
                <a:ea typeface="+mn-lt"/>
                <a:cs typeface="+mn-lt"/>
              </a:rPr>
              <a:t> ESDB_G = 560 W</a:t>
            </a:r>
            <a:br>
              <a:rPr lang="en-US" sz="1600" dirty="0">
                <a:ea typeface="+mn-lt"/>
                <a:cs typeface="+mn-lt"/>
              </a:rPr>
            </a:br>
            <a:r>
              <a:rPr lang="en-US" sz="1600" dirty="0">
                <a:ea typeface="+mn-lt"/>
                <a:cs typeface="+mn-lt"/>
              </a:rPr>
              <a:t> ESDB1_1U = 1360</a:t>
            </a:r>
            <a:br>
              <a:rPr lang="en-US" sz="1600" dirty="0">
                <a:ea typeface="+mn-lt"/>
                <a:cs typeface="+mn-lt"/>
              </a:rPr>
            </a:br>
            <a:r>
              <a:rPr lang="en-US" sz="1600" dirty="0">
                <a:ea typeface="+mn-lt"/>
                <a:cs typeface="+mn-lt"/>
              </a:rPr>
              <a:t> ESDB1_2U = 1178</a:t>
            </a:r>
            <a:br>
              <a:rPr lang="en-US" sz="1600" dirty="0">
                <a:ea typeface="+mn-lt"/>
                <a:cs typeface="+mn-lt"/>
              </a:rPr>
            </a:br>
            <a:r>
              <a:rPr lang="en-US" sz="1600" dirty="0">
                <a:ea typeface="+mn-lt"/>
                <a:cs typeface="+mn-lt"/>
              </a:rPr>
              <a:t> ESDB2_2U = 1192</a:t>
            </a:r>
            <a:br>
              <a:rPr lang="en-US" sz="1600" dirty="0">
                <a:ea typeface="+mn-lt"/>
                <a:cs typeface="+mn-lt"/>
              </a:rPr>
            </a:br>
            <a:r>
              <a:rPr lang="en-US" sz="1600" dirty="0">
                <a:ea typeface="+mn-lt"/>
                <a:cs typeface="+mn-lt"/>
              </a:rPr>
              <a:t> ESDB_R = 31.5</a:t>
            </a:r>
            <a:endParaRPr lang="en-US" dirty="0"/>
          </a:p>
          <a:p>
            <a:endParaRPr lang="en-US" sz="1600" dirty="0">
              <a:ea typeface="+mn-lt"/>
              <a:cs typeface="+mn-lt"/>
            </a:endParaRPr>
          </a:p>
          <a:p>
            <a:r>
              <a:rPr lang="en-US" sz="1600" dirty="0">
                <a:ea typeface="+mn-lt"/>
                <a:cs typeface="+mn-lt"/>
              </a:rPr>
              <a:t>total EMDB load = (ESDB_U + ESDB_G + ESDB_R + 3x(ESDB1_1U) + 6x(ESDB1_2U + ESDB2_2U) + Lift) x Utility Factor</a:t>
            </a:r>
            <a:br>
              <a:rPr lang="en-US" sz="1600" dirty="0">
                <a:ea typeface="+mn-lt"/>
                <a:cs typeface="+mn-lt"/>
              </a:rPr>
            </a:br>
            <a:r>
              <a:rPr lang="en-US" sz="1600" dirty="0">
                <a:ea typeface="+mn-lt"/>
                <a:cs typeface="+mn-lt"/>
              </a:rPr>
              <a:t> = 26.438 kW</a:t>
            </a:r>
            <a:endParaRPr lang="en-US">
              <a:cs typeface="Calibri"/>
            </a:endParaRPr>
          </a:p>
          <a:p>
            <a:endParaRPr lang="en-US" sz="1600" dirty="0">
              <a:ea typeface="+mn-lt"/>
              <a:cs typeface="+mn-lt"/>
            </a:endParaRPr>
          </a:p>
          <a:p>
            <a:r>
              <a:rPr lang="en-US" sz="1600" b="1" dirty="0">
                <a:ea typeface="+mn-lt"/>
                <a:cs typeface="+mn-lt"/>
              </a:rPr>
              <a:t>Current</a:t>
            </a:r>
          </a:p>
          <a:p>
            <a:r>
              <a:rPr lang="en-US" sz="1600" dirty="0">
                <a:ea typeface="+mn-lt"/>
                <a:cs typeface="+mn-lt"/>
              </a:rPr>
              <a:t>I = P/3*V*PF = </a:t>
            </a:r>
            <a:r>
              <a:rPr lang="en-US" sz="1600" b="1" dirty="0">
                <a:ea typeface="+mn-lt"/>
                <a:cs typeface="+mn-lt"/>
              </a:rPr>
              <a:t>44.51 A</a:t>
            </a:r>
            <a:r>
              <a:rPr lang="en-US" sz="1600" dirty="0">
                <a:ea typeface="+mn-lt"/>
                <a:cs typeface="+mn-lt"/>
              </a:rPr>
              <a:t> (V=220 V, pf = 0.9)</a:t>
            </a:r>
            <a:endParaRPr lang="en-US">
              <a:cs typeface="Calibri"/>
            </a:endParaRPr>
          </a:p>
          <a:p>
            <a:r>
              <a:rPr lang="en-US" sz="1600" dirty="0">
                <a:ea typeface="+mn-lt"/>
                <a:cs typeface="+mn-lt"/>
              </a:rPr>
              <a:t>Thus, we will need </a:t>
            </a:r>
            <a:r>
              <a:rPr lang="en-US" sz="1600" b="1" dirty="0">
                <a:ea typeface="+mn-lt"/>
                <a:cs typeface="+mn-lt"/>
              </a:rPr>
              <a:t>2x25 rm NYY + 25 rm BYA ECC</a:t>
            </a:r>
            <a:r>
              <a:rPr lang="en-US" sz="1600" dirty="0">
                <a:ea typeface="+mn-lt"/>
                <a:cs typeface="+mn-lt"/>
              </a:rPr>
              <a:t> wire and a </a:t>
            </a:r>
            <a:r>
              <a:rPr lang="en-US" sz="1600" b="1" dirty="0">
                <a:ea typeface="+mn-lt"/>
                <a:cs typeface="+mn-lt"/>
              </a:rPr>
              <a:t>50 A SP MCCB</a:t>
            </a:r>
            <a:r>
              <a:rPr lang="en-US" sz="1600" dirty="0">
                <a:ea typeface="+mn-lt"/>
                <a:cs typeface="+mn-lt"/>
              </a:rPr>
              <a:t> Breaker.</a:t>
            </a:r>
            <a:endParaRPr lang="en-US" dirty="0"/>
          </a:p>
          <a:p>
            <a:endParaRPr lang="en-US" sz="1600" b="1" dirty="0">
              <a:ea typeface="+mn-lt"/>
              <a:cs typeface="+mn-lt"/>
            </a:endParaRPr>
          </a:p>
          <a:p>
            <a:r>
              <a:rPr lang="en-US" sz="1600" b="1" dirty="0">
                <a:ea typeface="+mn-lt"/>
                <a:cs typeface="+mn-lt"/>
              </a:rPr>
              <a:t>Apparent Power</a:t>
            </a:r>
          </a:p>
          <a:p>
            <a:r>
              <a:rPr lang="en-US" sz="1600" dirty="0">
                <a:ea typeface="+mn-lt"/>
                <a:cs typeface="+mn-lt"/>
              </a:rPr>
              <a:t>S =  P/pf = 29.38 kVA</a:t>
            </a:r>
            <a:endParaRPr lang="en-US" dirty="0">
              <a:cs typeface="Calibri"/>
            </a:endParaRPr>
          </a:p>
          <a:p>
            <a:r>
              <a:rPr lang="en-US" sz="1600" dirty="0">
                <a:ea typeface="+mn-lt"/>
                <a:cs typeface="+mn-lt"/>
              </a:rPr>
              <a:t>Thus, a </a:t>
            </a:r>
            <a:r>
              <a:rPr lang="en-US" sz="1600" b="1" dirty="0">
                <a:ea typeface="+mn-lt"/>
                <a:cs typeface="+mn-lt"/>
              </a:rPr>
              <a:t>40 kVA Generator</a:t>
            </a:r>
            <a:r>
              <a:rPr lang="en-US" sz="1600" dirty="0">
                <a:ea typeface="+mn-lt"/>
                <a:cs typeface="+mn-lt"/>
              </a:rPr>
              <a:t> is to be used.</a:t>
            </a:r>
            <a:endParaRPr lang="en-US" dirty="0"/>
          </a:p>
          <a:p>
            <a:endParaRPr lang="en-US" sz="1600" dirty="0">
              <a:latin typeface="Times New Roman"/>
              <a:cs typeface="Times New Roman"/>
            </a:endParaRPr>
          </a:p>
        </p:txBody>
      </p:sp>
    </p:spTree>
    <p:extLst>
      <p:ext uri="{BB962C8B-B14F-4D97-AF65-F5344CB8AC3E}">
        <p14:creationId xmlns:p14="http://schemas.microsoft.com/office/powerpoint/2010/main" val="255394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86"/>
            <a:ext cx="12173456" cy="619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ea typeface="+mj-lt"/>
                <a:cs typeface="+mj-lt"/>
              </a:rPr>
              <a:t>References</a:t>
            </a:r>
            <a:endParaRPr lang="en-US" sz="2800">
              <a:cs typeface="Calibri Light"/>
            </a:endParaRPr>
          </a:p>
        </p:txBody>
      </p:sp>
      <p:pic>
        <p:nvPicPr>
          <p:cNvPr id="2" name="Picture 2" descr="Table&#10;&#10;Description automatically generated">
            <a:extLst>
              <a:ext uri="{FF2B5EF4-FFF2-40B4-BE49-F238E27FC236}">
                <a16:creationId xmlns:a16="http://schemas.microsoft.com/office/drawing/2014/main" id="{1E69E15B-5429-6C72-D4D6-39F735562DE7}"/>
              </a:ext>
            </a:extLst>
          </p:cNvPr>
          <p:cNvPicPr>
            <a:picLocks noChangeAspect="1"/>
          </p:cNvPicPr>
          <p:nvPr/>
        </p:nvPicPr>
        <p:blipFill>
          <a:blip r:embed="rId2"/>
          <a:stretch>
            <a:fillRect/>
          </a:stretch>
        </p:blipFill>
        <p:spPr>
          <a:xfrm>
            <a:off x="3700462" y="622124"/>
            <a:ext cx="4802981" cy="6006658"/>
          </a:xfrm>
          <a:prstGeom prst="rect">
            <a:avLst/>
          </a:prstGeom>
        </p:spPr>
      </p:pic>
    </p:spTree>
    <p:extLst>
      <p:ext uri="{BB962C8B-B14F-4D97-AF65-F5344CB8AC3E}">
        <p14:creationId xmlns:p14="http://schemas.microsoft.com/office/powerpoint/2010/main" val="32193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676653-2F2B-1129-535B-1B6D4398EB1D}"/>
              </a:ext>
            </a:extLst>
          </p:cNvPr>
          <p:cNvSpPr txBox="1">
            <a:spLocks/>
          </p:cNvSpPr>
          <p:nvPr/>
        </p:nvSpPr>
        <p:spPr>
          <a:xfrm>
            <a:off x="5123" y="-4330"/>
            <a:ext cx="12179227"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cs typeface="Calibri Light"/>
              </a:rPr>
              <a:t>Info Table  - Fittings and Fixtures</a:t>
            </a:r>
            <a:endParaRPr lang="en-US"/>
          </a:p>
        </p:txBody>
      </p:sp>
      <p:graphicFrame>
        <p:nvGraphicFramePr>
          <p:cNvPr id="3" name="Table 3">
            <a:extLst>
              <a:ext uri="{FF2B5EF4-FFF2-40B4-BE49-F238E27FC236}">
                <a16:creationId xmlns:a16="http://schemas.microsoft.com/office/drawing/2014/main" id="{DEB3D6AE-939B-95B3-01E3-39D40863D037}"/>
              </a:ext>
            </a:extLst>
          </p:cNvPr>
          <p:cNvGraphicFramePr>
            <a:graphicFrameLocks noGrp="1"/>
          </p:cNvGraphicFramePr>
          <p:nvPr>
            <p:extLst>
              <p:ext uri="{D42A27DB-BD31-4B8C-83A1-F6EECF244321}">
                <p14:modId xmlns:p14="http://schemas.microsoft.com/office/powerpoint/2010/main" val="3491086621"/>
              </p:ext>
            </p:extLst>
          </p:nvPr>
        </p:nvGraphicFramePr>
        <p:xfrm>
          <a:off x="202406" y="1012030"/>
          <a:ext cx="5736347" cy="5736747"/>
        </p:xfrm>
        <a:graphic>
          <a:graphicData uri="http://schemas.openxmlformats.org/drawingml/2006/table">
            <a:tbl>
              <a:tblPr firstRow="1" bandRow="1">
                <a:tableStyleId>{5C22544A-7EE6-4342-B048-85BDC9FD1C3A}</a:tableStyleId>
              </a:tblPr>
              <a:tblGrid>
                <a:gridCol w="1299275">
                  <a:extLst>
                    <a:ext uri="{9D8B030D-6E8A-4147-A177-3AD203B41FA5}">
                      <a16:colId xmlns:a16="http://schemas.microsoft.com/office/drawing/2014/main" val="2525890135"/>
                    </a:ext>
                  </a:extLst>
                </a:gridCol>
                <a:gridCol w="1122103">
                  <a:extLst>
                    <a:ext uri="{9D8B030D-6E8A-4147-A177-3AD203B41FA5}">
                      <a16:colId xmlns:a16="http://schemas.microsoft.com/office/drawing/2014/main" val="703636844"/>
                    </a:ext>
                  </a:extLst>
                </a:gridCol>
                <a:gridCol w="1968603">
                  <a:extLst>
                    <a:ext uri="{9D8B030D-6E8A-4147-A177-3AD203B41FA5}">
                      <a16:colId xmlns:a16="http://schemas.microsoft.com/office/drawing/2014/main" val="1280873494"/>
                    </a:ext>
                  </a:extLst>
                </a:gridCol>
                <a:gridCol w="1346366">
                  <a:extLst>
                    <a:ext uri="{9D8B030D-6E8A-4147-A177-3AD203B41FA5}">
                      <a16:colId xmlns:a16="http://schemas.microsoft.com/office/drawing/2014/main" val="1899498129"/>
                    </a:ext>
                  </a:extLst>
                </a:gridCol>
              </a:tblGrid>
              <a:tr h="571306">
                <a:tc>
                  <a:txBody>
                    <a:bodyPr/>
                    <a:lstStyle/>
                    <a:p>
                      <a:pPr algn="ctr"/>
                      <a:r>
                        <a:rPr lang="en-US" sz="1600">
                          <a:solidFill>
                            <a:schemeClr val="tx1"/>
                          </a:solidFill>
                        </a:rPr>
                        <a:t>Symbol</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600">
                          <a:solidFill>
                            <a:schemeClr val="tx1"/>
                          </a:solidFill>
                        </a:rPr>
                        <a:t>Legend</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600">
                          <a:solidFill>
                            <a:schemeClr val="tx1"/>
                          </a:solidFill>
                        </a:rPr>
                        <a:t>Description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600">
                          <a:solidFill>
                            <a:schemeClr val="tx1"/>
                          </a:solidFill>
                        </a:rPr>
                        <a:t>Power Rating</a:t>
                      </a:r>
                    </a:p>
                  </a:txBody>
                  <a:tcPr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7926934"/>
                  </a:ext>
                </a:extLst>
              </a:tr>
              <a:tr h="650656">
                <a:tc>
                  <a:txBody>
                    <a:bodyPr/>
                    <a:lstStyle/>
                    <a:p>
                      <a:pPr lvl="0" algn="ctr">
                        <a:buNone/>
                      </a:pPr>
                      <a:endParaRPr lang="en-US" sz="1600">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LT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Tube Light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40 W</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38254"/>
                  </a:ext>
                </a:extLst>
              </a:tr>
              <a:tr h="825220">
                <a:tc>
                  <a:txBody>
                    <a:bodyPr/>
                    <a:lstStyle/>
                    <a:p>
                      <a:pPr algn="ctr"/>
                      <a:endParaRPr lang="en-US" sz="1600">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600">
                          <a:solidFill>
                            <a:schemeClr val="tx1"/>
                          </a:solidFill>
                        </a:rPr>
                        <a:t>LW</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600">
                          <a:solidFill>
                            <a:schemeClr val="tx1"/>
                          </a:solidFill>
                        </a:rPr>
                        <a:t>Wall Mounted Light at Lintel Level</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600">
                          <a:solidFill>
                            <a:schemeClr val="tx1"/>
                          </a:solidFill>
                        </a:rPr>
                        <a:t>15 W</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1383242"/>
                  </a:ext>
                </a:extLst>
              </a:tr>
              <a:tr h="634785">
                <a:tc>
                  <a:txBody>
                    <a:bodyPr/>
                    <a:lstStyle/>
                    <a:p>
                      <a:pPr algn="ctr"/>
                      <a:endParaRPr lang="en-US" sz="1600">
                        <a:solidFill>
                          <a:schemeClr val="tx1"/>
                        </a:solidFill>
                      </a:endParaRP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ctr"/>
                      <a:r>
                        <a:rPr lang="en-US" sz="1600">
                          <a:solidFill>
                            <a:schemeClr val="tx1"/>
                          </a:solidFill>
                        </a:rPr>
                        <a:t>LC</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ctr"/>
                      <a:r>
                        <a:rPr lang="en-US" sz="1600">
                          <a:solidFill>
                            <a:schemeClr val="tx1"/>
                          </a:solidFill>
                        </a:rPr>
                        <a:t>Ceiling Light</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ctr"/>
                      <a:r>
                        <a:rPr lang="en-US" sz="1600">
                          <a:solidFill>
                            <a:schemeClr val="tx1"/>
                          </a:solidFill>
                        </a:rPr>
                        <a:t>5 W</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830648"/>
                  </a:ext>
                </a:extLst>
              </a:tr>
              <a:tr h="825220">
                <a:tc>
                  <a:txBody>
                    <a:bodyPr/>
                    <a:lstStyle/>
                    <a:p>
                      <a:pPr lvl="0" algn="ctr">
                        <a:buNone/>
                      </a:pPr>
                      <a:endParaRPr lang="en-US" sz="1600">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SS/ESB</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b="0" i="0" u="none" strike="noStrike" noProof="0">
                          <a:solidFill>
                            <a:schemeClr val="tx1"/>
                          </a:solidFill>
                          <a:latin typeface="Calibri"/>
                        </a:rPr>
                        <a:t>Switch Board/</a:t>
                      </a:r>
                      <a:endParaRPr lang="en-US" sz="1600"/>
                    </a:p>
                    <a:p>
                      <a:pPr lvl="0" algn="ctr">
                        <a:buNone/>
                      </a:pPr>
                      <a:r>
                        <a:rPr lang="en-US" sz="1600" b="0" i="0" u="none" strike="noStrike" noProof="0">
                          <a:solidFill>
                            <a:schemeClr val="tx1"/>
                          </a:solidFill>
                          <a:latin typeface="Calibri"/>
                        </a:rPr>
                        <a:t>Emergency Switch Board</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33526178"/>
                  </a:ext>
                </a:extLst>
              </a:tr>
              <a:tr h="571306">
                <a:tc>
                  <a:txBody>
                    <a:bodyPr/>
                    <a:lstStyle/>
                    <a:p>
                      <a:pPr lvl="0" algn="ctr">
                        <a:buNone/>
                      </a:pPr>
                      <a:endParaRPr lang="en-US" sz="1600">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SDB</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Sub Distribution Board</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848554565"/>
                  </a:ext>
                </a:extLst>
              </a:tr>
              <a:tr h="825220">
                <a:tc>
                  <a:txBody>
                    <a:bodyPr/>
                    <a:lstStyle/>
                    <a:p>
                      <a:pPr lvl="0" algn="ctr">
                        <a:buNone/>
                      </a:pPr>
                      <a:endParaRPr lang="en-US" sz="1600">
                        <a:solidFill>
                          <a:schemeClr val="tx1"/>
                        </a:solidFill>
                      </a:endParaRP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en-US" sz="1600">
                          <a:solidFill>
                            <a:schemeClr val="tx1"/>
                          </a:solidFill>
                        </a:rPr>
                        <a:t>ESDB</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en-US" sz="1600">
                          <a:solidFill>
                            <a:schemeClr val="tx1"/>
                          </a:solidFill>
                        </a:rPr>
                        <a:t>Emergency Sub Distribution Board</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en-US" sz="1600">
                          <a:solidFill>
                            <a:schemeClr val="tx1"/>
                          </a:solidFill>
                        </a:rPr>
                        <a:t>-</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7660667"/>
                  </a:ext>
                </a:extLst>
              </a:tr>
              <a:tr h="825220">
                <a:tc>
                  <a:txBody>
                    <a:bodyPr/>
                    <a:lstStyle/>
                    <a:p>
                      <a:pPr lvl="0" algn="ctr">
                        <a:buNone/>
                      </a:pPr>
                      <a:endParaRPr lang="en-US" sz="1600">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MDB</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Main Distribution Board</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600">
                          <a:solidFill>
                            <a:schemeClr val="tx1"/>
                          </a:solidFill>
                        </a:rPr>
                        <a: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54999580"/>
                  </a:ext>
                </a:extLst>
              </a:tr>
            </a:tbl>
          </a:graphicData>
        </a:graphic>
      </p:graphicFrame>
      <p:graphicFrame>
        <p:nvGraphicFramePr>
          <p:cNvPr id="4" name="Table 3">
            <a:extLst>
              <a:ext uri="{FF2B5EF4-FFF2-40B4-BE49-F238E27FC236}">
                <a16:creationId xmlns:a16="http://schemas.microsoft.com/office/drawing/2014/main" id="{A1676C8C-68F0-3BC2-2ECA-827F4DDE4541}"/>
              </a:ext>
            </a:extLst>
          </p:cNvPr>
          <p:cNvGraphicFramePr>
            <a:graphicFrameLocks noGrp="1"/>
          </p:cNvGraphicFramePr>
          <p:nvPr>
            <p:extLst>
              <p:ext uri="{D42A27DB-BD31-4B8C-83A1-F6EECF244321}">
                <p14:modId xmlns:p14="http://schemas.microsoft.com/office/powerpoint/2010/main" val="4175871569"/>
              </p:ext>
            </p:extLst>
          </p:nvPr>
        </p:nvGraphicFramePr>
        <p:xfrm>
          <a:off x="6215062" y="1000124"/>
          <a:ext cx="5752788" cy="5729825"/>
        </p:xfrm>
        <a:graphic>
          <a:graphicData uri="http://schemas.openxmlformats.org/drawingml/2006/table">
            <a:tbl>
              <a:tblPr firstRow="1" bandRow="1">
                <a:tableStyleId>{5C22544A-7EE6-4342-B048-85BDC9FD1C3A}</a:tableStyleId>
              </a:tblPr>
              <a:tblGrid>
                <a:gridCol w="1302999">
                  <a:extLst>
                    <a:ext uri="{9D8B030D-6E8A-4147-A177-3AD203B41FA5}">
                      <a16:colId xmlns:a16="http://schemas.microsoft.com/office/drawing/2014/main" val="2525890135"/>
                    </a:ext>
                  </a:extLst>
                </a:gridCol>
                <a:gridCol w="1125319">
                  <a:extLst>
                    <a:ext uri="{9D8B030D-6E8A-4147-A177-3AD203B41FA5}">
                      <a16:colId xmlns:a16="http://schemas.microsoft.com/office/drawing/2014/main" val="703636844"/>
                    </a:ext>
                  </a:extLst>
                </a:gridCol>
                <a:gridCol w="1974244">
                  <a:extLst>
                    <a:ext uri="{9D8B030D-6E8A-4147-A177-3AD203B41FA5}">
                      <a16:colId xmlns:a16="http://schemas.microsoft.com/office/drawing/2014/main" val="1280873494"/>
                    </a:ext>
                  </a:extLst>
                </a:gridCol>
                <a:gridCol w="1350226">
                  <a:extLst>
                    <a:ext uri="{9D8B030D-6E8A-4147-A177-3AD203B41FA5}">
                      <a16:colId xmlns:a16="http://schemas.microsoft.com/office/drawing/2014/main" val="1899498129"/>
                    </a:ext>
                  </a:extLst>
                </a:gridCol>
              </a:tblGrid>
              <a:tr h="484211">
                <a:tc>
                  <a:txBody>
                    <a:bodyPr/>
                    <a:lstStyle/>
                    <a:p>
                      <a:pPr algn="ctr"/>
                      <a:r>
                        <a:rPr lang="en-US" sz="1400">
                          <a:solidFill>
                            <a:schemeClr val="tx1"/>
                          </a:solidFill>
                        </a:rPr>
                        <a:t>Symbol</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400">
                          <a:solidFill>
                            <a:schemeClr val="tx1"/>
                          </a:solidFill>
                        </a:rPr>
                        <a:t>Legend</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400">
                          <a:solidFill>
                            <a:schemeClr val="tx1"/>
                          </a:solidFill>
                        </a:rPr>
                        <a:t>Description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400">
                          <a:solidFill>
                            <a:schemeClr val="tx1"/>
                          </a:solidFill>
                        </a:rPr>
                        <a:t>Power Rating</a:t>
                      </a:r>
                    </a:p>
                  </a:txBody>
                  <a:tcPr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7926934"/>
                  </a:ext>
                </a:extLst>
              </a:tr>
              <a:tr h="887719">
                <a:tc>
                  <a:txBody>
                    <a:bodyPr/>
                    <a:lstStyle/>
                    <a:p>
                      <a:pPr lvl="0" algn="ctr">
                        <a:buNone/>
                      </a:pPr>
                      <a:endParaRPr lang="en-US" sz="1400">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SS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2 Pin Socket at Switchboard Level</a:t>
                      </a:r>
                    </a:p>
                    <a:p>
                      <a:pPr lvl="0" algn="ctr">
                        <a:buNone/>
                      </a:pPr>
                      <a:r>
                        <a:rPr lang="en-US" sz="1400">
                          <a:solidFill>
                            <a:schemeClr val="tx1"/>
                          </a:solidFill>
                        </a:rPr>
                        <a:t>(5A)</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100 W</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38254"/>
                  </a:ext>
                </a:extLst>
              </a:tr>
              <a:tr h="887719">
                <a:tc>
                  <a:txBody>
                    <a:bodyPr/>
                    <a:lstStyle/>
                    <a:p>
                      <a:pPr lvl="0" algn="ctr">
                        <a:buNone/>
                      </a:pPr>
                      <a:endParaRPr lang="en-US" sz="1400">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TV</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Television Socket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150 W</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7661136"/>
                  </a:ext>
                </a:extLst>
              </a:tr>
              <a:tr h="532631">
                <a:tc>
                  <a:txBody>
                    <a:bodyPr/>
                    <a:lstStyle/>
                    <a:p>
                      <a:pPr algn="ctr"/>
                      <a:endParaRPr lang="en-US" sz="1400">
                        <a:solidFill>
                          <a:schemeClr val="tx1"/>
                        </a:solidFill>
                      </a:endParaRPr>
                    </a:p>
                  </a:txBody>
                  <a:tcPr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ctr"/>
                      <a:r>
                        <a:rPr lang="en-US" sz="1400">
                          <a:solidFill>
                            <a:schemeClr val="tx1"/>
                          </a:solidFill>
                        </a:rPr>
                        <a:t>Q</a:t>
                      </a:r>
                    </a:p>
                  </a:txBody>
                  <a:tcPr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ctr"/>
                      <a:r>
                        <a:rPr lang="en-US" sz="1400">
                          <a:solidFill>
                            <a:schemeClr val="tx1"/>
                          </a:solidFill>
                        </a:rPr>
                        <a:t>3 Pin Socket </a:t>
                      </a:r>
                    </a:p>
                    <a:p>
                      <a:pPr lvl="0" algn="ctr">
                        <a:buNone/>
                      </a:pPr>
                      <a:r>
                        <a:rPr lang="en-US" sz="1400">
                          <a:solidFill>
                            <a:schemeClr val="tx1"/>
                          </a:solidFill>
                        </a:rPr>
                        <a:t>(5A/20A)</a:t>
                      </a:r>
                    </a:p>
                  </a:txBody>
                  <a:tcPr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ctr"/>
                      <a:r>
                        <a:rPr lang="en-US" sz="1400">
                          <a:solidFill>
                            <a:schemeClr val="tx1"/>
                          </a:solidFill>
                        </a:rPr>
                        <a:t>4000 W</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1383242"/>
                  </a:ext>
                </a:extLst>
              </a:tr>
              <a:tr h="758597">
                <a:tc>
                  <a:txBody>
                    <a:bodyPr/>
                    <a:lstStyle/>
                    <a:p>
                      <a:pPr algn="ctr"/>
                      <a:endParaRPr lang="en-US" sz="1400">
                        <a:solidFill>
                          <a:schemeClr val="tx1"/>
                        </a:solidFill>
                      </a:endParaRP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tx1"/>
                          </a:solidFill>
                        </a:rPr>
                        <a:t>ST</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tx1"/>
                          </a:solidFill>
                        </a:rPr>
                        <a:t>2 Pin Socket at Skirting Height</a:t>
                      </a:r>
                    </a:p>
                    <a:p>
                      <a:pPr lvl="0" algn="ctr">
                        <a:buNone/>
                      </a:pPr>
                      <a:r>
                        <a:rPr lang="en-US" sz="1400">
                          <a:solidFill>
                            <a:schemeClr val="tx1"/>
                          </a:solidFill>
                        </a:rPr>
                        <a:t>(5A)</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tx1"/>
                          </a:solidFill>
                        </a:rPr>
                        <a:t>100 W</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830648"/>
                  </a:ext>
                </a:extLst>
              </a:tr>
              <a:tr h="677895">
                <a:tc>
                  <a:txBody>
                    <a:bodyPr/>
                    <a:lstStyle/>
                    <a:p>
                      <a:pPr lvl="0" algn="ctr">
                        <a:buNone/>
                      </a:pPr>
                      <a:endParaRPr lang="en-US" sz="1400">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EMDB</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Emergency Main Distribution Board</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613887478"/>
                  </a:ext>
                </a:extLst>
              </a:tr>
              <a:tr h="823158">
                <a:tc>
                  <a:txBody>
                    <a:bodyPr/>
                    <a:lstStyle/>
                    <a:p>
                      <a:pPr lvl="0" algn="ctr">
                        <a:buNone/>
                      </a:pPr>
                      <a:endParaRPr lang="en-US" sz="1400">
                        <a:solidFill>
                          <a:schemeClr val="tx1"/>
                        </a:solidFill>
                      </a:endParaRP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lvl="0" algn="ctr">
                        <a:buNone/>
                      </a:pPr>
                      <a:r>
                        <a:rPr lang="en-US" sz="1400" b="0" i="0" u="none" strike="noStrike" noProof="0">
                          <a:solidFill>
                            <a:schemeClr val="tx1"/>
                          </a:solidFill>
                          <a:latin typeface="Calibri"/>
                        </a:rPr>
                        <a:t>F</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lvl="0" algn="ctr">
                        <a:buNone/>
                      </a:pPr>
                      <a:r>
                        <a:rPr lang="en-US" sz="1400" b="0" i="0" u="none" strike="noStrike" noProof="0">
                          <a:solidFill>
                            <a:schemeClr val="tx1"/>
                          </a:solidFill>
                          <a:latin typeface="Calibri"/>
                        </a:rPr>
                        <a:t>Ceiling Fan</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lvl="0" algn="ctr">
                        <a:lnSpc>
                          <a:spcPct val="100000"/>
                        </a:lnSpc>
                        <a:spcBef>
                          <a:spcPts val="0"/>
                        </a:spcBef>
                        <a:spcAft>
                          <a:spcPts val="0"/>
                        </a:spcAft>
                        <a:buNone/>
                      </a:pPr>
                      <a:r>
                        <a:rPr lang="en-US" sz="1400" b="0" i="0" u="none" strike="noStrike" noProof="0">
                          <a:solidFill>
                            <a:schemeClr val="tx1"/>
                          </a:solidFill>
                          <a:latin typeface="Calibri"/>
                        </a:rPr>
                        <a:t>100 W</a:t>
                      </a:r>
                      <a:endParaRPr lang="en-US" sz="1400" b="0" i="0" u="none" strike="noStrike" noProof="0">
                        <a:latin typeface="Calibri"/>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extLst>
                  <a:ext uri="{0D108BD9-81ED-4DB2-BD59-A6C34878D82A}">
                    <a16:rowId xmlns:a16="http://schemas.microsoft.com/office/drawing/2014/main" val="1940755020"/>
                  </a:ext>
                </a:extLst>
              </a:tr>
              <a:tr h="677895">
                <a:tc>
                  <a:txBody>
                    <a:bodyPr/>
                    <a:lstStyle/>
                    <a:p>
                      <a:pPr lvl="0" algn="ctr">
                        <a:buNone/>
                      </a:pPr>
                      <a:endParaRPr lang="en-US" sz="1400">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Exhaust Fan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400">
                          <a:solidFill>
                            <a:schemeClr val="tx1"/>
                          </a:solidFill>
                        </a:rPr>
                        <a:t>40 W</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47660667"/>
                  </a:ext>
                </a:extLst>
              </a:tr>
            </a:tbl>
          </a:graphicData>
        </a:graphic>
      </p:graphicFrame>
      <p:pic>
        <p:nvPicPr>
          <p:cNvPr id="2" name="Picture 5" descr="Icon&#10;&#10;Description automatically generated">
            <a:extLst>
              <a:ext uri="{FF2B5EF4-FFF2-40B4-BE49-F238E27FC236}">
                <a16:creationId xmlns:a16="http://schemas.microsoft.com/office/drawing/2014/main" id="{6921D3C8-CC70-8FAF-B312-094C39C351FD}"/>
              </a:ext>
            </a:extLst>
          </p:cNvPr>
          <p:cNvPicPr>
            <a:picLocks noChangeAspect="1"/>
          </p:cNvPicPr>
          <p:nvPr/>
        </p:nvPicPr>
        <p:blipFill>
          <a:blip r:embed="rId2"/>
          <a:stretch>
            <a:fillRect/>
          </a:stretch>
        </p:blipFill>
        <p:spPr>
          <a:xfrm>
            <a:off x="333375" y="2390774"/>
            <a:ext cx="1035845" cy="635795"/>
          </a:xfrm>
          <a:prstGeom prst="rect">
            <a:avLst/>
          </a:prstGeom>
        </p:spPr>
      </p:pic>
      <p:pic>
        <p:nvPicPr>
          <p:cNvPr id="6" name="Picture 6" descr="Icon&#10;&#10;Description automatically generated">
            <a:extLst>
              <a:ext uri="{FF2B5EF4-FFF2-40B4-BE49-F238E27FC236}">
                <a16:creationId xmlns:a16="http://schemas.microsoft.com/office/drawing/2014/main" id="{66D0C4DC-AE66-89E8-1796-9E50ACE21EF1}"/>
              </a:ext>
            </a:extLst>
          </p:cNvPr>
          <p:cNvPicPr>
            <a:picLocks noChangeAspect="1"/>
          </p:cNvPicPr>
          <p:nvPr/>
        </p:nvPicPr>
        <p:blipFill>
          <a:blip r:embed="rId3"/>
          <a:stretch>
            <a:fillRect/>
          </a:stretch>
        </p:blipFill>
        <p:spPr>
          <a:xfrm>
            <a:off x="516731" y="3159919"/>
            <a:ext cx="669133" cy="395289"/>
          </a:xfrm>
          <a:prstGeom prst="rect">
            <a:avLst/>
          </a:prstGeom>
        </p:spPr>
      </p:pic>
      <p:pic>
        <p:nvPicPr>
          <p:cNvPr id="7" name="Picture 7" descr="A picture containing shape&#10;&#10;Description automatically generated">
            <a:extLst>
              <a:ext uri="{FF2B5EF4-FFF2-40B4-BE49-F238E27FC236}">
                <a16:creationId xmlns:a16="http://schemas.microsoft.com/office/drawing/2014/main" id="{9B06BE94-00C7-BEE2-C1CC-763B159103EF}"/>
              </a:ext>
            </a:extLst>
          </p:cNvPr>
          <p:cNvPicPr>
            <a:picLocks noChangeAspect="1"/>
          </p:cNvPicPr>
          <p:nvPr/>
        </p:nvPicPr>
        <p:blipFill>
          <a:blip r:embed="rId4"/>
          <a:stretch>
            <a:fillRect/>
          </a:stretch>
        </p:blipFill>
        <p:spPr>
          <a:xfrm>
            <a:off x="271462" y="1712455"/>
            <a:ext cx="1159669" cy="444622"/>
          </a:xfrm>
          <a:prstGeom prst="rect">
            <a:avLst/>
          </a:prstGeom>
        </p:spPr>
      </p:pic>
      <p:pic>
        <p:nvPicPr>
          <p:cNvPr id="8" name="Picture 8">
            <a:extLst>
              <a:ext uri="{FF2B5EF4-FFF2-40B4-BE49-F238E27FC236}">
                <a16:creationId xmlns:a16="http://schemas.microsoft.com/office/drawing/2014/main" id="{9D51B02C-F769-EC55-BEE0-3F9099927DCD}"/>
              </a:ext>
            </a:extLst>
          </p:cNvPr>
          <p:cNvPicPr>
            <a:picLocks noChangeAspect="1"/>
          </p:cNvPicPr>
          <p:nvPr/>
        </p:nvPicPr>
        <p:blipFill>
          <a:blip r:embed="rId5"/>
          <a:stretch>
            <a:fillRect/>
          </a:stretch>
        </p:blipFill>
        <p:spPr>
          <a:xfrm>
            <a:off x="266700" y="6069806"/>
            <a:ext cx="1145382" cy="623888"/>
          </a:xfrm>
          <a:prstGeom prst="rect">
            <a:avLst/>
          </a:prstGeom>
        </p:spPr>
      </p:pic>
      <p:pic>
        <p:nvPicPr>
          <p:cNvPr id="9" name="Picture 9" descr="A picture containing text, clipart&#10;&#10;Description automatically generated">
            <a:extLst>
              <a:ext uri="{FF2B5EF4-FFF2-40B4-BE49-F238E27FC236}">
                <a16:creationId xmlns:a16="http://schemas.microsoft.com/office/drawing/2014/main" id="{B1FD633E-A8A4-2A48-B51C-BB3012BA9143}"/>
              </a:ext>
            </a:extLst>
          </p:cNvPr>
          <p:cNvPicPr>
            <a:picLocks noChangeAspect="1"/>
          </p:cNvPicPr>
          <p:nvPr/>
        </p:nvPicPr>
        <p:blipFill>
          <a:blip r:embed="rId6"/>
          <a:stretch>
            <a:fillRect/>
          </a:stretch>
        </p:blipFill>
        <p:spPr>
          <a:xfrm>
            <a:off x="6412706" y="4600575"/>
            <a:ext cx="973932" cy="585788"/>
          </a:xfrm>
          <a:prstGeom prst="rect">
            <a:avLst/>
          </a:prstGeom>
        </p:spPr>
      </p:pic>
      <p:pic>
        <p:nvPicPr>
          <p:cNvPr id="10" name="Picture 10">
            <a:extLst>
              <a:ext uri="{FF2B5EF4-FFF2-40B4-BE49-F238E27FC236}">
                <a16:creationId xmlns:a16="http://schemas.microsoft.com/office/drawing/2014/main" id="{993A2850-DBA0-0A74-E978-44F9E6143C69}"/>
              </a:ext>
            </a:extLst>
          </p:cNvPr>
          <p:cNvPicPr>
            <a:picLocks noChangeAspect="1"/>
          </p:cNvPicPr>
          <p:nvPr/>
        </p:nvPicPr>
        <p:blipFill>
          <a:blip r:embed="rId7"/>
          <a:stretch>
            <a:fillRect/>
          </a:stretch>
        </p:blipFill>
        <p:spPr>
          <a:xfrm>
            <a:off x="333375" y="5193506"/>
            <a:ext cx="904875" cy="638175"/>
          </a:xfrm>
          <a:prstGeom prst="rect">
            <a:avLst/>
          </a:prstGeom>
        </p:spPr>
      </p:pic>
      <p:pic>
        <p:nvPicPr>
          <p:cNvPr id="11" name="Picture 11" descr="Icon, line chart&#10;&#10;Description automatically generated">
            <a:extLst>
              <a:ext uri="{FF2B5EF4-FFF2-40B4-BE49-F238E27FC236}">
                <a16:creationId xmlns:a16="http://schemas.microsoft.com/office/drawing/2014/main" id="{630D6192-BAD5-611C-92B2-5E0E0AD8A813}"/>
              </a:ext>
            </a:extLst>
          </p:cNvPr>
          <p:cNvPicPr>
            <a:picLocks noChangeAspect="1"/>
          </p:cNvPicPr>
          <p:nvPr/>
        </p:nvPicPr>
        <p:blipFill>
          <a:blip r:embed="rId8"/>
          <a:stretch>
            <a:fillRect/>
          </a:stretch>
        </p:blipFill>
        <p:spPr>
          <a:xfrm>
            <a:off x="461962" y="4543425"/>
            <a:ext cx="790575" cy="485775"/>
          </a:xfrm>
          <a:prstGeom prst="rect">
            <a:avLst/>
          </a:prstGeom>
        </p:spPr>
      </p:pic>
      <p:pic>
        <p:nvPicPr>
          <p:cNvPr id="12" name="Picture 12" descr="Icon&#10;&#10;Description automatically generated">
            <a:extLst>
              <a:ext uri="{FF2B5EF4-FFF2-40B4-BE49-F238E27FC236}">
                <a16:creationId xmlns:a16="http://schemas.microsoft.com/office/drawing/2014/main" id="{578351A5-E484-F11F-F9ED-C05A8087F315}"/>
              </a:ext>
            </a:extLst>
          </p:cNvPr>
          <p:cNvPicPr>
            <a:picLocks noChangeAspect="1"/>
          </p:cNvPicPr>
          <p:nvPr/>
        </p:nvPicPr>
        <p:blipFill>
          <a:blip r:embed="rId9"/>
          <a:stretch>
            <a:fillRect/>
          </a:stretch>
        </p:blipFill>
        <p:spPr>
          <a:xfrm>
            <a:off x="283369" y="3788569"/>
            <a:ext cx="1123950" cy="685800"/>
          </a:xfrm>
          <a:prstGeom prst="rect">
            <a:avLst/>
          </a:prstGeom>
        </p:spPr>
      </p:pic>
      <p:pic>
        <p:nvPicPr>
          <p:cNvPr id="13" name="Picture 13" descr="A picture containing person, person&#10;&#10;Description automatically generated">
            <a:extLst>
              <a:ext uri="{FF2B5EF4-FFF2-40B4-BE49-F238E27FC236}">
                <a16:creationId xmlns:a16="http://schemas.microsoft.com/office/drawing/2014/main" id="{60980F93-D23A-139D-7232-17E0190877D5}"/>
              </a:ext>
            </a:extLst>
          </p:cNvPr>
          <p:cNvPicPr>
            <a:picLocks noChangeAspect="1"/>
          </p:cNvPicPr>
          <p:nvPr/>
        </p:nvPicPr>
        <p:blipFill>
          <a:blip r:embed="rId10"/>
          <a:stretch>
            <a:fillRect/>
          </a:stretch>
        </p:blipFill>
        <p:spPr>
          <a:xfrm>
            <a:off x="6296025" y="5258560"/>
            <a:ext cx="1028702" cy="734289"/>
          </a:xfrm>
          <a:prstGeom prst="rect">
            <a:avLst/>
          </a:prstGeom>
        </p:spPr>
      </p:pic>
      <p:pic>
        <p:nvPicPr>
          <p:cNvPr id="14" name="Picture 14">
            <a:extLst>
              <a:ext uri="{FF2B5EF4-FFF2-40B4-BE49-F238E27FC236}">
                <a16:creationId xmlns:a16="http://schemas.microsoft.com/office/drawing/2014/main" id="{EF685F92-9281-945F-87D2-BD4F316BE4D7}"/>
              </a:ext>
            </a:extLst>
          </p:cNvPr>
          <p:cNvPicPr>
            <a:picLocks noChangeAspect="1"/>
          </p:cNvPicPr>
          <p:nvPr/>
        </p:nvPicPr>
        <p:blipFill>
          <a:blip r:embed="rId11"/>
          <a:stretch>
            <a:fillRect/>
          </a:stretch>
        </p:blipFill>
        <p:spPr>
          <a:xfrm>
            <a:off x="6467475" y="6181725"/>
            <a:ext cx="781050" cy="400050"/>
          </a:xfrm>
          <a:prstGeom prst="rect">
            <a:avLst/>
          </a:prstGeom>
        </p:spPr>
      </p:pic>
      <p:pic>
        <p:nvPicPr>
          <p:cNvPr id="15" name="Picture 15" descr="Icon&#10;&#10;Description automatically generated">
            <a:extLst>
              <a:ext uri="{FF2B5EF4-FFF2-40B4-BE49-F238E27FC236}">
                <a16:creationId xmlns:a16="http://schemas.microsoft.com/office/drawing/2014/main" id="{6FDAE205-06AC-9DC7-CB73-C5C6D99D751D}"/>
              </a:ext>
            </a:extLst>
          </p:cNvPr>
          <p:cNvPicPr>
            <a:picLocks noChangeAspect="1"/>
          </p:cNvPicPr>
          <p:nvPr/>
        </p:nvPicPr>
        <p:blipFill>
          <a:blip r:embed="rId12"/>
          <a:stretch>
            <a:fillRect/>
          </a:stretch>
        </p:blipFill>
        <p:spPr>
          <a:xfrm>
            <a:off x="6472237" y="1647825"/>
            <a:ext cx="771525" cy="561975"/>
          </a:xfrm>
          <a:prstGeom prst="rect">
            <a:avLst/>
          </a:prstGeom>
        </p:spPr>
      </p:pic>
      <p:pic>
        <p:nvPicPr>
          <p:cNvPr id="16" name="Picture 16" descr="Icon&#10;&#10;Description automatically generated">
            <a:extLst>
              <a:ext uri="{FF2B5EF4-FFF2-40B4-BE49-F238E27FC236}">
                <a16:creationId xmlns:a16="http://schemas.microsoft.com/office/drawing/2014/main" id="{9134F33A-DC9C-FAE4-ED6E-1E695AE625E9}"/>
              </a:ext>
            </a:extLst>
          </p:cNvPr>
          <p:cNvPicPr>
            <a:picLocks noChangeAspect="1"/>
          </p:cNvPicPr>
          <p:nvPr/>
        </p:nvPicPr>
        <p:blipFill>
          <a:blip r:embed="rId13"/>
          <a:stretch>
            <a:fillRect/>
          </a:stretch>
        </p:blipFill>
        <p:spPr>
          <a:xfrm>
            <a:off x="6410325" y="3831431"/>
            <a:ext cx="895350" cy="600075"/>
          </a:xfrm>
          <a:prstGeom prst="rect">
            <a:avLst/>
          </a:prstGeom>
        </p:spPr>
      </p:pic>
      <p:pic>
        <p:nvPicPr>
          <p:cNvPr id="17" name="Picture 17" descr="Icon&#10;&#10;Description automatically generated">
            <a:extLst>
              <a:ext uri="{FF2B5EF4-FFF2-40B4-BE49-F238E27FC236}">
                <a16:creationId xmlns:a16="http://schemas.microsoft.com/office/drawing/2014/main" id="{088971A0-8DCF-016F-50F9-0B1872F3E518}"/>
              </a:ext>
            </a:extLst>
          </p:cNvPr>
          <p:cNvPicPr>
            <a:picLocks noChangeAspect="1"/>
          </p:cNvPicPr>
          <p:nvPr/>
        </p:nvPicPr>
        <p:blipFill>
          <a:blip r:embed="rId14"/>
          <a:stretch>
            <a:fillRect/>
          </a:stretch>
        </p:blipFill>
        <p:spPr>
          <a:xfrm>
            <a:off x="6550819" y="3286125"/>
            <a:ext cx="673894" cy="500063"/>
          </a:xfrm>
          <a:prstGeom prst="rect">
            <a:avLst/>
          </a:prstGeom>
        </p:spPr>
      </p:pic>
      <p:pic>
        <p:nvPicPr>
          <p:cNvPr id="18" name="Picture 18" descr="A picture containing icon&#10;&#10;Description automatically generated">
            <a:extLst>
              <a:ext uri="{FF2B5EF4-FFF2-40B4-BE49-F238E27FC236}">
                <a16:creationId xmlns:a16="http://schemas.microsoft.com/office/drawing/2014/main" id="{42EAD569-9A9D-74CB-49DE-86F6544D5771}"/>
              </a:ext>
            </a:extLst>
          </p:cNvPr>
          <p:cNvPicPr>
            <a:picLocks noChangeAspect="1"/>
          </p:cNvPicPr>
          <p:nvPr/>
        </p:nvPicPr>
        <p:blipFill>
          <a:blip r:embed="rId15"/>
          <a:stretch>
            <a:fillRect/>
          </a:stretch>
        </p:blipFill>
        <p:spPr>
          <a:xfrm>
            <a:off x="6474619" y="2501657"/>
            <a:ext cx="719138" cy="604530"/>
          </a:xfrm>
          <a:prstGeom prst="rect">
            <a:avLst/>
          </a:prstGeom>
        </p:spPr>
      </p:pic>
    </p:spTree>
    <p:extLst>
      <p:ext uri="{BB962C8B-B14F-4D97-AF65-F5344CB8AC3E}">
        <p14:creationId xmlns:p14="http://schemas.microsoft.com/office/powerpoint/2010/main" val="465428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4A186E-EDD9-7E41-02C2-C0B2FB97F9DE}"/>
              </a:ext>
            </a:extLst>
          </p:cNvPr>
          <p:cNvSpPr txBox="1">
            <a:spLocks/>
          </p:cNvSpPr>
          <p:nvPr/>
        </p:nvSpPr>
        <p:spPr>
          <a:xfrm>
            <a:off x="5122" y="2896105"/>
            <a:ext cx="12173456" cy="10600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ea typeface="+mj-lt"/>
                <a:cs typeface="+mj-lt"/>
              </a:rPr>
              <a:t>Thank You for Your Patience</a:t>
            </a:r>
          </a:p>
        </p:txBody>
      </p:sp>
    </p:spTree>
    <p:extLst>
      <p:ext uri="{BB962C8B-B14F-4D97-AF65-F5344CB8AC3E}">
        <p14:creationId xmlns:p14="http://schemas.microsoft.com/office/powerpoint/2010/main" val="35611259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90</Slides>
  <Notes>0</Notes>
  <HiddenSlides>0</HiddenSlide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Electrical Service Design of a 9 – Storied Residential Building with Single- and Double-unit Floorplans</vt:lpstr>
      <vt:lpstr>Our Project</vt:lpstr>
      <vt:lpstr>Design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439</cp:revision>
  <dcterms:created xsi:type="dcterms:W3CDTF">2023-02-24T05:52:14Z</dcterms:created>
  <dcterms:modified xsi:type="dcterms:W3CDTF">2023-03-06T15:36:38Z</dcterms:modified>
</cp:coreProperties>
</file>